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311" r:id="rId3"/>
    <p:sldId id="257" r:id="rId4"/>
    <p:sldId id="292" r:id="rId5"/>
    <p:sldId id="258" r:id="rId6"/>
    <p:sldId id="259" r:id="rId7"/>
    <p:sldId id="261" r:id="rId8"/>
    <p:sldId id="301" r:id="rId9"/>
    <p:sldId id="267" r:id="rId10"/>
    <p:sldId id="273" r:id="rId11"/>
    <p:sldId id="262" r:id="rId12"/>
    <p:sldId id="265" r:id="rId13"/>
    <p:sldId id="264" r:id="rId14"/>
    <p:sldId id="303" r:id="rId15"/>
    <p:sldId id="263" r:id="rId16"/>
    <p:sldId id="302" r:id="rId17"/>
    <p:sldId id="269" r:id="rId18"/>
    <p:sldId id="266" r:id="rId19"/>
    <p:sldId id="268" r:id="rId20"/>
    <p:sldId id="270" r:id="rId21"/>
    <p:sldId id="271" r:id="rId22"/>
    <p:sldId id="272" r:id="rId23"/>
    <p:sldId id="298" r:id="rId24"/>
    <p:sldId id="299" r:id="rId25"/>
    <p:sldId id="300" r:id="rId26"/>
    <p:sldId id="274" r:id="rId27"/>
    <p:sldId id="275" r:id="rId28"/>
    <p:sldId id="294" r:id="rId29"/>
    <p:sldId id="308" r:id="rId30"/>
    <p:sldId id="309" r:id="rId31"/>
    <p:sldId id="310" r:id="rId32"/>
    <p:sldId id="307" r:id="rId33"/>
    <p:sldId id="276" r:id="rId34"/>
    <p:sldId id="295" r:id="rId35"/>
    <p:sldId id="291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305" r:id="rId51"/>
    <p:sldId id="296" r:id="rId52"/>
    <p:sldId id="297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464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48B89-1FB3-7C4C-B38E-A6586312182B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0EDA9-8F1A-B240-AC02-15EB7C247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5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{1}{\rho}\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p}{\partial x}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0=-\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p}{\partial x} - g \rho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\rho v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{g}{f}\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_{z_0}^{z}\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\rho}{\partial x} + 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EDA9-8F1A-B240-AC02-15EB7C2471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7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Float at 1000 or 2000 m depth.</a:t>
            </a:r>
          </a:p>
          <a:p>
            <a:r>
              <a:rPr lang="en-GB" sz="1200" dirty="0" smtClean="0"/>
              <a:t>Every ten days pop up to surface measuring T&amp;S</a:t>
            </a:r>
          </a:p>
          <a:p>
            <a:r>
              <a:rPr lang="en-GB" sz="1200" dirty="0" smtClean="0"/>
              <a:t>Salinity is calibrated from ship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EDA9-8F1A-B240-AC02-15EB7C2471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9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3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6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0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4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1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4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8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0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AF37-D76A-D347-AF1C-D31313FCA0C4}" type="datetimeFigureOut">
              <a:rPr lang="en-US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A7A2-538C-554D-BC93-BCA34B66A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Measurements in the Ocean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Peter Challenor</a:t>
            </a:r>
          </a:p>
          <a:p>
            <a:r>
              <a:rPr lang="en-GB" dirty="0" smtClean="0"/>
              <a:t>University of Exeter</a:t>
            </a:r>
          </a:p>
          <a:p>
            <a:r>
              <a:rPr lang="en-US" dirty="0"/>
              <a:t>a</a:t>
            </a:r>
            <a:r>
              <a:rPr lang="en-GB" dirty="0" err="1" smtClean="0"/>
              <a:t>nd</a:t>
            </a:r>
            <a:r>
              <a:rPr lang="en-GB" dirty="0" smtClean="0"/>
              <a:t> </a:t>
            </a:r>
          </a:p>
          <a:p>
            <a:r>
              <a:rPr lang="en-GB" dirty="0" smtClean="0"/>
              <a:t>National Oceanography Centre</a:t>
            </a:r>
            <a:endParaRPr lang="en-GB" dirty="0"/>
          </a:p>
        </p:txBody>
      </p:sp>
      <p:pic>
        <p:nvPicPr>
          <p:cNvPr id="4" name="Picture 3" descr="Exe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92" y="5975048"/>
            <a:ext cx="2097055" cy="787400"/>
          </a:xfrm>
          <a:prstGeom prst="rect">
            <a:avLst/>
          </a:prstGeom>
        </p:spPr>
      </p:pic>
      <p:pic>
        <p:nvPicPr>
          <p:cNvPr id="5" name="Picture 4" descr="NOC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" y="5827588"/>
            <a:ext cx="3767749" cy="8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9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484" y="736274"/>
            <a:ext cx="7772400" cy="1362075"/>
          </a:xfrm>
        </p:spPr>
        <p:txBody>
          <a:bodyPr/>
          <a:lstStyle/>
          <a:p>
            <a:r>
              <a:rPr lang="en-GB" dirty="0" smtClean="0"/>
              <a:t>Expendable Probes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0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86" y="329406"/>
            <a:ext cx="5486400" cy="566738"/>
          </a:xfrm>
        </p:spPr>
        <p:txBody>
          <a:bodyPr/>
          <a:lstStyle/>
          <a:p>
            <a:r>
              <a:rPr lang="en-GB" dirty="0" smtClean="0"/>
              <a:t>The E</a:t>
            </a:r>
            <a:r>
              <a:rPr lang="en-US" dirty="0" smtClean="0"/>
              <a:t>x</a:t>
            </a:r>
            <a:r>
              <a:rPr lang="en-GB" dirty="0" err="1" smtClean="0"/>
              <a:t>pendable</a:t>
            </a:r>
            <a:r>
              <a:rPr lang="en-GB" dirty="0" smtClean="0"/>
              <a:t> </a:t>
            </a:r>
            <a:r>
              <a:rPr lang="en-GB" dirty="0" err="1" smtClean="0"/>
              <a:t>BathyThermograph</a:t>
            </a:r>
            <a:r>
              <a:rPr lang="en-GB" dirty="0" smtClean="0"/>
              <a:t> (XBT)</a:t>
            </a:r>
            <a:endParaRPr lang="en-GB" dirty="0"/>
          </a:p>
        </p:txBody>
      </p:sp>
      <p:pic>
        <p:nvPicPr>
          <p:cNvPr id="5" name="Picture Placeholder 4" descr="xb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>
            <a:off x="246824" y="1063888"/>
            <a:ext cx="3958278" cy="29687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5350" y="5367338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Only measures temperature. Depth comes from drop rate.</a:t>
            </a:r>
          </a:p>
          <a:p>
            <a:r>
              <a:rPr lang="en-GB" dirty="0" smtClean="0"/>
              <a:t>Widely used by navies and some commercial ships.</a:t>
            </a:r>
          </a:p>
          <a:p>
            <a:r>
              <a:rPr lang="en-GB" dirty="0" smtClean="0"/>
              <a:t>Recent corrections to drop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5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59" y="402431"/>
            <a:ext cx="5486400" cy="566738"/>
          </a:xfrm>
        </p:spPr>
        <p:txBody>
          <a:bodyPr/>
          <a:lstStyle/>
          <a:p>
            <a:pPr algn="ctr"/>
            <a:r>
              <a:rPr lang="en-GB" dirty="0" smtClean="0"/>
              <a:t>Routine XBT Coverage</a:t>
            </a:r>
            <a:endParaRPr lang="en-GB" dirty="0"/>
          </a:p>
        </p:txBody>
      </p:sp>
      <p:pic>
        <p:nvPicPr>
          <p:cNvPr id="5" name="Picture Placeholder 4" descr="XBT_network_statu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61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22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Floats and Seals</a:t>
            </a:r>
            <a:endParaRPr lang="en-GB" dirty="0"/>
          </a:p>
        </p:txBody>
      </p:sp>
      <p:pic>
        <p:nvPicPr>
          <p:cNvPr id="4" name="Picture 3" descr="launchAR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9" y="1417637"/>
            <a:ext cx="4171496" cy="2775941"/>
          </a:xfrm>
          <a:prstGeom prst="rect">
            <a:avLst/>
          </a:prstGeom>
        </p:spPr>
      </p:pic>
      <p:pic>
        <p:nvPicPr>
          <p:cNvPr id="3" name="Picture 2" descr="sealCT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61" y="2855838"/>
            <a:ext cx="4329385" cy="32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Floats</a:t>
            </a:r>
            <a:endParaRPr lang="en-GB" dirty="0"/>
          </a:p>
        </p:txBody>
      </p:sp>
      <p:pic>
        <p:nvPicPr>
          <p:cNvPr id="3" name="Picture 2" descr="1_swallow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55" y="1417638"/>
            <a:ext cx="6689436" cy="48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29" y="329406"/>
            <a:ext cx="1813797" cy="566738"/>
          </a:xfrm>
        </p:spPr>
        <p:txBody>
          <a:bodyPr/>
          <a:lstStyle/>
          <a:p>
            <a:r>
              <a:rPr lang="en-GB" dirty="0" smtClean="0"/>
              <a:t>ARGO floats</a:t>
            </a:r>
            <a:endParaRPr lang="en-GB" dirty="0"/>
          </a:p>
        </p:txBody>
      </p:sp>
      <p:pic>
        <p:nvPicPr>
          <p:cNvPr id="3" name="Picture 2" descr="floatandpen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26" y="502588"/>
            <a:ext cx="3683291" cy="62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ection_AR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01" y="658091"/>
            <a:ext cx="3751699" cy="60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3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howARGOwork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1545" y="869481"/>
            <a:ext cx="6907115" cy="5180337"/>
          </a:xfrm>
        </p:spPr>
      </p:pic>
    </p:spTree>
    <p:extLst>
      <p:ext uri="{BB962C8B-B14F-4D97-AF65-F5344CB8AC3E}">
        <p14:creationId xmlns:p14="http://schemas.microsoft.com/office/powerpoint/2010/main" val="221675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4" y="329406"/>
            <a:ext cx="5486400" cy="566738"/>
          </a:xfrm>
        </p:spPr>
        <p:txBody>
          <a:bodyPr/>
          <a:lstStyle/>
          <a:p>
            <a:r>
              <a:rPr lang="en-GB" dirty="0" smtClean="0"/>
              <a:t>The current ARGO network</a:t>
            </a:r>
            <a:endParaRPr lang="en-GB" dirty="0"/>
          </a:p>
        </p:txBody>
      </p:sp>
      <p:pic>
        <p:nvPicPr>
          <p:cNvPr id="5" name="Picture Placeholder 4" descr="ARGOmap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47" b="-31147"/>
          <a:stretch>
            <a:fillRect/>
          </a:stretch>
        </p:blipFill>
        <p:spPr>
          <a:xfrm>
            <a:off x="125595" y="329406"/>
            <a:ext cx="8471094" cy="6353320"/>
          </a:xfrm>
        </p:spPr>
      </p:pic>
    </p:spTree>
    <p:extLst>
      <p:ext uri="{BB962C8B-B14F-4D97-AF65-F5344CB8AC3E}">
        <p14:creationId xmlns:p14="http://schemas.microsoft.com/office/powerpoint/2010/main" val="420293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0" y="258201"/>
            <a:ext cx="4046944" cy="460572"/>
          </a:xfrm>
        </p:spPr>
        <p:txBody>
          <a:bodyPr/>
          <a:lstStyle/>
          <a:p>
            <a:r>
              <a:rPr lang="en-GB" dirty="0" smtClean="0"/>
              <a:t>Data from Marine Mammals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41" y="811137"/>
            <a:ext cx="6259996" cy="5026683"/>
          </a:xfrm>
          <a:prstGeom prst="rect">
            <a:avLst/>
          </a:prstGeom>
        </p:spPr>
      </p:pic>
      <p:pic>
        <p:nvPicPr>
          <p:cNvPr id="6" name="Picture 5" descr="sealCT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3" y="3883363"/>
            <a:ext cx="3572475" cy="26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ap1.jpg                                                       000117B8 pc's disc                      B4F2A9D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77237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9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25" y="329406"/>
            <a:ext cx="5486400" cy="566738"/>
          </a:xfrm>
        </p:spPr>
        <p:txBody>
          <a:bodyPr/>
          <a:lstStyle/>
          <a:p>
            <a:r>
              <a:rPr lang="en-GB" dirty="0" smtClean="0"/>
              <a:t>Experimental full depth ARGO floats</a:t>
            </a:r>
            <a:endParaRPr lang="en-GB" dirty="0"/>
          </a:p>
        </p:txBody>
      </p:sp>
      <p:pic>
        <p:nvPicPr>
          <p:cNvPr id="5" name="Picture Placeholder 4" descr="telemex600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065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85" y="376309"/>
            <a:ext cx="5486400" cy="566738"/>
          </a:xfrm>
        </p:spPr>
        <p:txBody>
          <a:bodyPr/>
          <a:lstStyle/>
          <a:p>
            <a:r>
              <a:rPr lang="en-GB" dirty="0" smtClean="0"/>
              <a:t>Gliders</a:t>
            </a:r>
            <a:endParaRPr lang="en-GB" dirty="0"/>
          </a:p>
        </p:txBody>
      </p:sp>
      <p:pic>
        <p:nvPicPr>
          <p:cNvPr id="5" name="Picture Placeholder 4" descr="glider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3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06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70" y="474007"/>
            <a:ext cx="5486400" cy="566738"/>
          </a:xfrm>
        </p:spPr>
        <p:txBody>
          <a:bodyPr/>
          <a:lstStyle/>
          <a:p>
            <a:r>
              <a:rPr lang="en-GB" dirty="0" err="1" smtClean="0"/>
              <a:t>Autosub</a:t>
            </a:r>
            <a:endParaRPr lang="en-GB" dirty="0"/>
          </a:p>
        </p:txBody>
      </p:sp>
      <p:pic>
        <p:nvPicPr>
          <p:cNvPr id="5" name="Picture Placeholder 4" descr="autosub_img4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7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1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Velocity measurements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1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055" y="164486"/>
            <a:ext cx="5486400" cy="566738"/>
          </a:xfrm>
        </p:spPr>
        <p:txBody>
          <a:bodyPr/>
          <a:lstStyle/>
          <a:p>
            <a:r>
              <a:rPr lang="en-GB" dirty="0" smtClean="0"/>
              <a:t>Current Meters</a:t>
            </a:r>
            <a:endParaRPr lang="en-GB" dirty="0"/>
          </a:p>
        </p:txBody>
      </p:sp>
      <p:pic>
        <p:nvPicPr>
          <p:cNvPr id="7" name="Picture Placeholder 6" descr="current met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2" r="-10452"/>
          <a:stretch>
            <a:fillRect/>
          </a:stretch>
        </p:blipFill>
        <p:spPr>
          <a:xfrm>
            <a:off x="1792288" y="612775"/>
            <a:ext cx="3911167" cy="2933375"/>
          </a:xfrm>
        </p:spPr>
      </p:pic>
      <p:pic>
        <p:nvPicPr>
          <p:cNvPr id="8" name="Picture 7" descr="acousticcur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38" y="164486"/>
            <a:ext cx="2476500" cy="3289300"/>
          </a:xfrm>
          <a:prstGeom prst="rect">
            <a:avLst/>
          </a:prstGeom>
        </p:spPr>
      </p:pic>
      <p:pic>
        <p:nvPicPr>
          <p:cNvPr id="9" name="Picture 8" descr="ADC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61" y="4206760"/>
            <a:ext cx="1690976" cy="2257540"/>
          </a:xfrm>
          <a:prstGeom prst="rect">
            <a:avLst/>
          </a:prstGeom>
        </p:spPr>
      </p:pic>
      <p:pic>
        <p:nvPicPr>
          <p:cNvPr id="10" name="Picture 9" descr="ADCPschem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4206759"/>
            <a:ext cx="2267779" cy="24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4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Moorings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75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EANsit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" y="300182"/>
            <a:ext cx="8599756" cy="6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Array</a:t>
            </a:r>
            <a:endParaRPr lang="en-GB" dirty="0"/>
          </a:p>
        </p:txBody>
      </p:sp>
      <p:pic>
        <p:nvPicPr>
          <p:cNvPr id="7" name="Picture Placeholder 6" descr="MOVEarra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0" b="-25000"/>
          <a:stretch>
            <a:fillRect/>
          </a:stretch>
        </p:blipFill>
        <p:spPr>
          <a:xfrm>
            <a:off x="899168" y="235942"/>
            <a:ext cx="7035967" cy="5276975"/>
          </a:xfrm>
        </p:spPr>
      </p:pic>
    </p:spTree>
    <p:extLst>
      <p:ext uri="{BB962C8B-B14F-4D97-AF65-F5344CB8AC3E}">
        <p14:creationId xmlns:p14="http://schemas.microsoft.com/office/powerpoint/2010/main" val="61713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RAPID @ 26.5˚N (2004-2014)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9" name="Picture 3" descr="Rapid-MOC-schematic-20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600200"/>
            <a:ext cx="82835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890963" y="5951538"/>
            <a:ext cx="5154612" cy="831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Cunningham, S. A., et al. (2007), </a:t>
            </a:r>
            <a:r>
              <a:rPr lang="en-US" sz="1200" b="1">
                <a:latin typeface="Calibri" charset="0"/>
              </a:rPr>
              <a:t>Temporal variability of the Atlantic Meridional Overturning Circulation at 26.5°N</a:t>
            </a:r>
            <a:r>
              <a:rPr lang="en-US" sz="1200">
                <a:latin typeface="Calibri" charset="0"/>
              </a:rPr>
              <a:t>, </a:t>
            </a:r>
            <a:r>
              <a:rPr lang="en-US" sz="1200" i="1">
                <a:latin typeface="Calibri" charset="0"/>
              </a:rPr>
              <a:t>Science</a:t>
            </a:r>
            <a:r>
              <a:rPr lang="en-US" sz="1200">
                <a:latin typeface="Calibri" charset="0"/>
              </a:rPr>
              <a:t>, </a:t>
            </a:r>
            <a:r>
              <a:rPr lang="en-US" sz="1200" i="1">
                <a:latin typeface="Calibri" charset="0"/>
              </a:rPr>
              <a:t>317</a:t>
            </a:r>
            <a:r>
              <a:rPr lang="en-US" sz="1200">
                <a:latin typeface="Calibri" charset="0"/>
              </a:rPr>
              <a:t>, 935-938.</a:t>
            </a:r>
          </a:p>
          <a:p>
            <a:pPr eaLnBrk="1" hangingPunct="1"/>
            <a:r>
              <a:rPr lang="en-US" sz="1200">
                <a:latin typeface="Calibri" charset="0"/>
              </a:rPr>
              <a:t>Kanzow, T., et al. (2007)</a:t>
            </a:r>
            <a:r>
              <a:rPr lang="en-US" sz="1200" b="1">
                <a:latin typeface="Calibri" charset="0"/>
              </a:rPr>
              <a:t>, Observed flow compensation associated with the MOC at 26.5°N in the Atlantic</a:t>
            </a:r>
            <a:r>
              <a:rPr lang="en-US" sz="1200">
                <a:latin typeface="Calibri" charset="0"/>
              </a:rPr>
              <a:t>, </a:t>
            </a:r>
            <a:r>
              <a:rPr lang="en-US" sz="1200" i="1">
                <a:latin typeface="Calibri" charset="0"/>
              </a:rPr>
              <a:t>Science</a:t>
            </a:r>
            <a:r>
              <a:rPr lang="en-US" sz="1200">
                <a:latin typeface="Calibri" charset="0"/>
              </a:rPr>
              <a:t>, </a:t>
            </a:r>
            <a:r>
              <a:rPr lang="en-US" sz="1200" i="1">
                <a:latin typeface="Calibri" charset="0"/>
              </a:rPr>
              <a:t>317</a:t>
            </a:r>
            <a:r>
              <a:rPr lang="en-US" sz="1200">
                <a:latin typeface="Calibri" charset="0"/>
              </a:rPr>
              <a:t>, 938-941.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03225" y="5026025"/>
            <a:ext cx="828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>
                <a:latin typeface="Calibri" charset="0"/>
              </a:rPr>
              <a:t>Measuring  the strength and vertical structure of the Atlantic Meridional Overturning Circulation (AMOC) and associated heat transport</a:t>
            </a:r>
          </a:p>
        </p:txBody>
      </p:sp>
      <p:pic>
        <p:nvPicPr>
          <p:cNvPr id="143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31099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7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81114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array</a:t>
            </a:r>
            <a:endParaRPr lang="en-US" sz="3600" dirty="0"/>
          </a:p>
        </p:txBody>
      </p:sp>
      <p:pic>
        <p:nvPicPr>
          <p:cNvPr id="2" name="Picture 1" descr="Screen shot 2012-10-03 at 14.0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" y="1035091"/>
            <a:ext cx="7419335" cy="57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1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Measured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Temperature and Salinity </a:t>
            </a:r>
            <a:r>
              <a:rPr lang="en-US" dirty="0" smtClean="0"/>
              <a:t>–</a:t>
            </a:r>
            <a:r>
              <a:rPr lang="en-GB" dirty="0" smtClean="0"/>
              <a:t> Density</a:t>
            </a:r>
          </a:p>
          <a:p>
            <a:r>
              <a:rPr lang="en-GB" dirty="0" smtClean="0"/>
              <a:t>Bottom Pressure</a:t>
            </a:r>
          </a:p>
          <a:p>
            <a:r>
              <a:rPr lang="en-GB" dirty="0" smtClean="0"/>
              <a:t>Velocity</a:t>
            </a:r>
          </a:p>
          <a:p>
            <a:r>
              <a:rPr lang="en-GB" dirty="0" smtClean="0"/>
              <a:t>Tracer Chemistry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92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81114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array</a:t>
            </a:r>
            <a:endParaRPr lang="en-US" sz="3600" dirty="0"/>
          </a:p>
        </p:txBody>
      </p:sp>
      <p:pic>
        <p:nvPicPr>
          <p:cNvPr id="2" name="Picture 1" descr="Screen shot 2012-10-03 at 14.06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7" y="917378"/>
            <a:ext cx="7211819" cy="57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8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03 at 14.0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3" y="999073"/>
            <a:ext cx="7628222" cy="572346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81114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array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01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03 at 10.10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/>
          <a:stretch/>
        </p:blipFill>
        <p:spPr>
          <a:xfrm>
            <a:off x="127000" y="1536700"/>
            <a:ext cx="9144000" cy="46449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RAPID MOC time series: since 2004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297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Tracer Chemistry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ocean dissolves gases from the atmosphere</a:t>
            </a:r>
          </a:p>
          <a:p>
            <a:r>
              <a:rPr lang="en-GB" dirty="0" smtClean="0"/>
              <a:t>Anthropogenic gases </a:t>
            </a:r>
            <a:r>
              <a:rPr lang="en-US" dirty="0" smtClean="0"/>
              <a:t>–</a:t>
            </a:r>
            <a:r>
              <a:rPr lang="en-GB" dirty="0" smtClean="0"/>
              <a:t> Tritium, CFC, </a:t>
            </a:r>
            <a:r>
              <a:rPr lang="en-US" dirty="0" smtClean="0"/>
              <a:t>… – have known atmospheric concentrations with time.</a:t>
            </a:r>
          </a:p>
          <a:p>
            <a:r>
              <a:rPr lang="en-US" dirty="0" smtClean="0"/>
              <a:t>Knowing the dissolution rate we can estimate the time since any sample of water was at the surface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How much anthropogenic carbon does the ocean take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3067"/>
            <a:ext cx="8229600" cy="1659466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the ocean take up carbon?</a:t>
            </a:r>
          </a:p>
          <a:p>
            <a:r>
              <a:rPr lang="en-US" dirty="0" smtClean="0"/>
              <a:t>How might the uptake of carbon respond to further changes in the climate system?</a:t>
            </a:r>
          </a:p>
        </p:txBody>
      </p:sp>
      <p:pic>
        <p:nvPicPr>
          <p:cNvPr id="4" name="Content Placeholder 4" descr="Science-2004-Sabine-367-7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0" t="67683" r="448"/>
          <a:stretch/>
        </p:blipFill>
        <p:spPr>
          <a:xfrm>
            <a:off x="1682880" y="1530611"/>
            <a:ext cx="6012257" cy="379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8121" y="3813224"/>
            <a:ext cx="337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Sabine et al, Science,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2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Ocean Database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Collects all oceanographic data </a:t>
            </a:r>
          </a:p>
          <a:p>
            <a:r>
              <a:rPr lang="pl-PL" dirty="0"/>
              <a:t>http://</a:t>
            </a:r>
            <a:r>
              <a:rPr lang="pl-PL" dirty="0" err="1"/>
              <a:t>www.nodc.noaa.gov</a:t>
            </a:r>
            <a:r>
              <a:rPr lang="pl-PL" dirty="0"/>
              <a:t>/OC5/WOD/</a:t>
            </a:r>
            <a:r>
              <a:rPr lang="pl-PL" dirty="0" err="1"/>
              <a:t>pr_wod.html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80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Pre-1900</a:t>
            </a:r>
            <a:endParaRPr lang="en-GB" dirty="0"/>
          </a:p>
        </p:txBody>
      </p:sp>
      <p:pic>
        <p:nvPicPr>
          <p:cNvPr id="6" name="Content Placeholder 5" descr="Pre19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04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1900-1909</a:t>
            </a:r>
            <a:endParaRPr lang="en-GB" dirty="0"/>
          </a:p>
        </p:txBody>
      </p:sp>
      <p:pic>
        <p:nvPicPr>
          <p:cNvPr id="4" name="Content Placeholder 3" descr="19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948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1910-1919</a:t>
            </a:r>
            <a:endParaRPr lang="en-GB" dirty="0"/>
          </a:p>
        </p:txBody>
      </p:sp>
      <p:pic>
        <p:nvPicPr>
          <p:cNvPr id="4" name="Content Placeholder 3" descr="19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33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1920-1929</a:t>
            </a:r>
            <a:endParaRPr lang="en-GB" dirty="0"/>
          </a:p>
        </p:txBody>
      </p:sp>
      <p:pic>
        <p:nvPicPr>
          <p:cNvPr id="4" name="Content Placeholder 3" descr="19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505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Geostrophy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1543" b="-11543"/>
          <a:stretch>
            <a:fillRect/>
          </a:stretch>
        </p:blipFill>
        <p:spPr>
          <a:xfrm>
            <a:off x="1061250" y="1223675"/>
            <a:ext cx="2731985" cy="15024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85" y="1417638"/>
            <a:ext cx="2844800" cy="9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0" y="3665105"/>
            <a:ext cx="3670300" cy="113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1600" y="2943015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Combining and integrating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0045" y="5368635"/>
            <a:ext cx="76871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 we take density changes relative to a reference level, z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, </a:t>
            </a:r>
          </a:p>
          <a:p>
            <a:r>
              <a:rPr lang="en-GB" sz="2400" dirty="0" smtClean="0"/>
              <a:t>and we can calculate the velocity between any two columns </a:t>
            </a:r>
          </a:p>
          <a:p>
            <a:r>
              <a:rPr lang="en-GB" sz="2400" dirty="0" smtClean="0"/>
              <a:t>of density measurements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4096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1930-1939</a:t>
            </a:r>
            <a:endParaRPr lang="en-GB" dirty="0"/>
          </a:p>
        </p:txBody>
      </p:sp>
      <p:pic>
        <p:nvPicPr>
          <p:cNvPr id="4" name="Content Placeholder 3" descr="19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267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1940-1949</a:t>
            </a:r>
            <a:endParaRPr lang="en-GB" dirty="0"/>
          </a:p>
        </p:txBody>
      </p:sp>
      <p:pic>
        <p:nvPicPr>
          <p:cNvPr id="4" name="Content Placeholder 3" descr="19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08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1950-1959</a:t>
            </a:r>
            <a:endParaRPr lang="en-GB" dirty="0"/>
          </a:p>
        </p:txBody>
      </p:sp>
      <p:pic>
        <p:nvPicPr>
          <p:cNvPr id="4" name="Content Placeholder 3" descr="19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42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1960-1969</a:t>
            </a:r>
            <a:endParaRPr lang="en-GB" dirty="0"/>
          </a:p>
        </p:txBody>
      </p:sp>
      <p:pic>
        <p:nvPicPr>
          <p:cNvPr id="4" name="Content Placeholder 3" descr="19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43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1970-1979</a:t>
            </a:r>
            <a:endParaRPr lang="en-GB" dirty="0"/>
          </a:p>
        </p:txBody>
      </p:sp>
      <p:pic>
        <p:nvPicPr>
          <p:cNvPr id="4" name="Content Placeholder 3" descr="19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682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1980-1989</a:t>
            </a:r>
            <a:endParaRPr lang="en-GB" dirty="0"/>
          </a:p>
        </p:txBody>
      </p:sp>
      <p:pic>
        <p:nvPicPr>
          <p:cNvPr id="4" name="Content Placeholder 3" descr="19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577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1990-1999</a:t>
            </a:r>
            <a:endParaRPr lang="en-GB" dirty="0"/>
          </a:p>
        </p:txBody>
      </p:sp>
      <p:pic>
        <p:nvPicPr>
          <p:cNvPr id="4" name="Content Placeholder 3" descr="19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678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2000-2009</a:t>
            </a:r>
            <a:endParaRPr lang="en-GB" dirty="0"/>
          </a:p>
        </p:txBody>
      </p:sp>
      <p:pic>
        <p:nvPicPr>
          <p:cNvPr id="4" name="Content Placeholder 3" descr="2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68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2010-Present</a:t>
            </a:r>
            <a:endParaRPr lang="en-GB" dirty="0"/>
          </a:p>
        </p:txBody>
      </p:sp>
      <p:pic>
        <p:nvPicPr>
          <p:cNvPr id="4" name="Content Placeholder 3" descr="2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242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1980 CTD 3500m+</a:t>
            </a:r>
            <a:endParaRPr lang="en-GB" dirty="0"/>
          </a:p>
        </p:txBody>
      </p:sp>
      <p:pic>
        <p:nvPicPr>
          <p:cNvPr id="4" name="Content Placeholder 3" descr="post1980-3500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548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Temperature and Salinity from Research 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Ocean Atlas 2009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‘Objectively Analysed’ mean field + </a:t>
            </a:r>
            <a:r>
              <a:rPr lang="en-GB" dirty="0" err="1" smtClean="0"/>
              <a:t>s.d.</a:t>
            </a:r>
            <a:r>
              <a:rPr lang="en-GB" dirty="0" smtClean="0"/>
              <a:t> at 1°and 5° resolution at fixed depth levels </a:t>
            </a:r>
          </a:p>
          <a:p>
            <a:r>
              <a:rPr lang="fi-FI" dirty="0"/>
              <a:t>http://www.nodc.noaa.gov/OC5/WOA09/pr_woa09.html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439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Inverse Solutions</a:t>
            </a:r>
            <a:endParaRPr lang="en-GB" dirty="0"/>
          </a:p>
        </p:txBody>
      </p:sp>
      <p:pic>
        <p:nvPicPr>
          <p:cNvPr id="4" name="Content Placeholder 3" descr="tem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7" r="-19987"/>
          <a:stretch>
            <a:fillRect/>
          </a:stretch>
        </p:blipFill>
        <p:spPr>
          <a:xfrm>
            <a:off x="457200" y="132310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82636" y="6269182"/>
            <a:ext cx="2619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aseline="30000" dirty="0" err="1" smtClean="0"/>
              <a:t>Ganachaud</a:t>
            </a:r>
            <a:r>
              <a:rPr lang="de-DE" sz="2400" baseline="30000" dirty="0" smtClean="0"/>
              <a:t> &amp; Wunsch (2000)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7082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Reanalyses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Combine data with ocean models via data assimilation</a:t>
            </a:r>
          </a:p>
          <a:p>
            <a:pPr lvl="1"/>
            <a:r>
              <a:rPr lang="en-GB" dirty="0" smtClean="0"/>
              <a:t>ECCO</a:t>
            </a:r>
          </a:p>
          <a:p>
            <a:pPr lvl="1"/>
            <a:r>
              <a:rPr lang="en-GB" dirty="0" smtClean="0"/>
              <a:t>SODA</a:t>
            </a:r>
          </a:p>
          <a:p>
            <a:pPr lvl="1"/>
            <a:r>
              <a:rPr lang="en-GB" dirty="0" smtClean="0"/>
              <a:t>ECMWF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52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Statistical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Modelling T&amp;S simultaneously (</a:t>
            </a:r>
            <a:r>
              <a:rPr lang="en-GB" dirty="0" err="1" smtClean="0"/>
              <a:t>Sahu</a:t>
            </a:r>
            <a:r>
              <a:rPr lang="en-GB" dirty="0" smtClean="0"/>
              <a:t> and Challenor 2008)</a:t>
            </a:r>
          </a:p>
          <a:p>
            <a:r>
              <a:rPr lang="en-GB" dirty="0" smtClean="0"/>
              <a:t>3-d analysis</a:t>
            </a:r>
          </a:p>
          <a:p>
            <a:r>
              <a:rPr lang="en-GB" dirty="0" smtClean="0"/>
              <a:t>Analysis along density levels rather than pressure or depth levels</a:t>
            </a:r>
          </a:p>
          <a:p>
            <a:r>
              <a:rPr lang="en-GB" dirty="0" err="1" smtClean="0"/>
              <a:t>Spatio</a:t>
            </a:r>
            <a:r>
              <a:rPr lang="en-GB" dirty="0" smtClean="0"/>
              <a:t>-temporal modelling with data at varying locations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9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43" y="333196"/>
            <a:ext cx="3335301" cy="2796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Reversing Thermometer</a:t>
            </a:r>
            <a:endParaRPr lang="en-GB" dirty="0"/>
          </a:p>
        </p:txBody>
      </p:sp>
      <p:pic>
        <p:nvPicPr>
          <p:cNvPr id="5" name="Picture Placeholder 4" descr="reversing_thermometer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25" r="-33625"/>
          <a:stretch/>
        </p:blipFill>
        <p:spPr>
          <a:xfrm>
            <a:off x="1361010" y="1068121"/>
            <a:ext cx="3143631" cy="39048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028" y="5231226"/>
            <a:ext cx="3754613" cy="923031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en-GB" dirty="0" smtClean="0"/>
              <a:t>ain Instrument for temperature pre-1970</a:t>
            </a:r>
          </a:p>
          <a:p>
            <a:r>
              <a:rPr lang="en-US" dirty="0" smtClean="0"/>
              <a:t>S</a:t>
            </a:r>
            <a:r>
              <a:rPr lang="en-GB" dirty="0" smtClean="0"/>
              <a:t>d 0.01K (</a:t>
            </a:r>
            <a:r>
              <a:rPr lang="en-GB" dirty="0" err="1" smtClean="0"/>
              <a:t>Quadfasel</a:t>
            </a:r>
            <a:r>
              <a:rPr lang="en-GB" dirty="0" smtClean="0"/>
              <a:t> et al 1990)</a:t>
            </a:r>
            <a:endParaRPr lang="en-GB" dirty="0"/>
          </a:p>
        </p:txBody>
      </p:sp>
      <p:pic>
        <p:nvPicPr>
          <p:cNvPr id="6" name="Picture 5" descr="nan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2649" y="2285512"/>
            <a:ext cx="5715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406"/>
            <a:ext cx="5486400" cy="566738"/>
          </a:xfrm>
        </p:spPr>
        <p:txBody>
          <a:bodyPr/>
          <a:lstStyle/>
          <a:p>
            <a:r>
              <a:rPr lang="en-GB" dirty="0" smtClean="0"/>
              <a:t>CTD </a:t>
            </a:r>
            <a:r>
              <a:rPr lang="en-US" dirty="0" smtClean="0"/>
              <a:t>–</a:t>
            </a:r>
            <a:r>
              <a:rPr lang="en-GB" dirty="0" smtClean="0"/>
              <a:t> conductivity, temperature and depth</a:t>
            </a:r>
            <a:endParaRPr lang="en-GB" dirty="0"/>
          </a:p>
        </p:txBody>
      </p:sp>
      <p:pic>
        <p:nvPicPr>
          <p:cNvPr id="5" name="Picture Placeholder 4" descr="ct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r="8068"/>
          <a:stretch>
            <a:fillRect/>
          </a:stretch>
        </p:blipFill>
        <p:spPr>
          <a:xfrm>
            <a:off x="486430" y="1075869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13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</a:t>
            </a:r>
            <a:r>
              <a:rPr lang="en-GB" dirty="0" err="1" smtClean="0"/>
              <a:t>alinty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Salinity is measured by the conductivity</a:t>
            </a:r>
          </a:p>
          <a:p>
            <a:r>
              <a:rPr lang="en-GB" dirty="0" smtClean="0"/>
              <a:t>This measurement needs to be calibrated</a:t>
            </a:r>
          </a:p>
          <a:p>
            <a:r>
              <a:rPr lang="en-GB" dirty="0" smtClean="0"/>
              <a:t>This is done on board ship from </a:t>
            </a:r>
            <a:r>
              <a:rPr lang="en-GB" dirty="0"/>
              <a:t>water samples with </a:t>
            </a:r>
            <a:r>
              <a:rPr lang="en-GB" dirty="0" smtClean="0"/>
              <a:t>a </a:t>
            </a:r>
            <a:r>
              <a:rPr lang="en-GB" dirty="0" err="1" smtClean="0"/>
              <a:t>salinometer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28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55" y="329406"/>
            <a:ext cx="5486400" cy="566738"/>
          </a:xfrm>
        </p:spPr>
        <p:txBody>
          <a:bodyPr/>
          <a:lstStyle/>
          <a:p>
            <a:r>
              <a:rPr lang="en-GB" dirty="0" smtClean="0"/>
              <a:t>Repeat Hydrography</a:t>
            </a:r>
            <a:endParaRPr lang="en-GB" dirty="0"/>
          </a:p>
        </p:txBody>
      </p:sp>
      <p:pic>
        <p:nvPicPr>
          <p:cNvPr id="5" name="Picture Placeholder 4" descr="hydro_obs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7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85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8800</TotalTime>
  <Words>637</Words>
  <Application>Microsoft Macintosh PowerPoint</Application>
  <PresentationFormat>On-screen Show (4:3)</PresentationFormat>
  <Paragraphs>99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Measurements in the Ocean</vt:lpstr>
      <vt:lpstr>PowerPoint Presentation</vt:lpstr>
      <vt:lpstr>What is Measured</vt:lpstr>
      <vt:lpstr>Geostrophy</vt:lpstr>
      <vt:lpstr>Temperature and Salinity from Research Ships</vt:lpstr>
      <vt:lpstr>The Reversing Thermometer</vt:lpstr>
      <vt:lpstr>CTD – conductivity, temperature and depth</vt:lpstr>
      <vt:lpstr>Salinty</vt:lpstr>
      <vt:lpstr>Repeat Hydrography</vt:lpstr>
      <vt:lpstr>Expendable Probes</vt:lpstr>
      <vt:lpstr>The Expendable BathyThermograph (XBT)</vt:lpstr>
      <vt:lpstr>Routine XBT Coverage</vt:lpstr>
      <vt:lpstr>Floats and Seals</vt:lpstr>
      <vt:lpstr>Floats</vt:lpstr>
      <vt:lpstr>ARGO floats</vt:lpstr>
      <vt:lpstr>PowerPoint Presentation</vt:lpstr>
      <vt:lpstr>PowerPoint Presentation</vt:lpstr>
      <vt:lpstr>The current ARGO network</vt:lpstr>
      <vt:lpstr>Data from Marine Mammals</vt:lpstr>
      <vt:lpstr>Experimental full depth ARGO floats</vt:lpstr>
      <vt:lpstr>Gliders</vt:lpstr>
      <vt:lpstr>Autosub</vt:lpstr>
      <vt:lpstr>Velocity measurements</vt:lpstr>
      <vt:lpstr>Current Meters</vt:lpstr>
      <vt:lpstr>Moorings</vt:lpstr>
      <vt:lpstr>PowerPoint Presentation</vt:lpstr>
      <vt:lpstr>MOVE Array</vt:lpstr>
      <vt:lpstr>RAPID @ 26.5˚N (2004-2014)</vt:lpstr>
      <vt:lpstr>PowerPoint Presentation</vt:lpstr>
      <vt:lpstr>PowerPoint Presentation</vt:lpstr>
      <vt:lpstr>PowerPoint Presentation</vt:lpstr>
      <vt:lpstr>RAPID MOC time series: since 2004</vt:lpstr>
      <vt:lpstr>Tracer Chemistry</vt:lpstr>
      <vt:lpstr>Motivation: How much anthropogenic carbon does the ocean take up?</vt:lpstr>
      <vt:lpstr>World Ocean Database 2013</vt:lpstr>
      <vt:lpstr>Pre-1900</vt:lpstr>
      <vt:lpstr>1900-1909</vt:lpstr>
      <vt:lpstr>1910-1919</vt:lpstr>
      <vt:lpstr>1920-1929</vt:lpstr>
      <vt:lpstr>1930-1939</vt:lpstr>
      <vt:lpstr>1940-1949</vt:lpstr>
      <vt:lpstr>1950-1959</vt:lpstr>
      <vt:lpstr>1960-1969</vt:lpstr>
      <vt:lpstr>1970-1979</vt:lpstr>
      <vt:lpstr>1980-1989</vt:lpstr>
      <vt:lpstr>1990-1999</vt:lpstr>
      <vt:lpstr>2000-2009</vt:lpstr>
      <vt:lpstr>2010-Present</vt:lpstr>
      <vt:lpstr>Post 1980 CTD 3500m+</vt:lpstr>
      <vt:lpstr>World Ocean Atlas 2009</vt:lpstr>
      <vt:lpstr>Inverse Solutions</vt:lpstr>
      <vt:lpstr>Reanalyses</vt:lpstr>
      <vt:lpstr>Some Statistical Issues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in the Ocean</dc:title>
  <dc:creator>Peter Challenor</dc:creator>
  <cp:lastModifiedBy>Peter Challenor</cp:lastModifiedBy>
  <cp:revision>48</cp:revision>
  <dcterms:created xsi:type="dcterms:W3CDTF">2013-09-16T10:27:06Z</dcterms:created>
  <dcterms:modified xsi:type="dcterms:W3CDTF">2013-10-08T16:27:43Z</dcterms:modified>
</cp:coreProperties>
</file>