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7" r:id="rId14"/>
    <p:sldId id="268" r:id="rId15"/>
    <p:sldId id="274" r:id="rId16"/>
    <p:sldId id="275" r:id="rId17"/>
    <p:sldId id="283" r:id="rId18"/>
    <p:sldId id="269" r:id="rId19"/>
    <p:sldId id="270" r:id="rId20"/>
    <p:sldId id="271" r:id="rId21"/>
    <p:sldId id="272" r:id="rId22"/>
    <p:sldId id="273" r:id="rId23"/>
    <p:sldId id="282" r:id="rId24"/>
    <p:sldId id="276" r:id="rId25"/>
    <p:sldId id="277" r:id="rId26"/>
    <p:sldId id="278" r:id="rId27"/>
    <p:sldId id="279" r:id="rId28"/>
    <p:sldId id="281" r:id="rId29"/>
    <p:sldId id="298" r:id="rId30"/>
    <p:sldId id="284" r:id="rId31"/>
    <p:sldId id="294" r:id="rId32"/>
    <p:sldId id="295" r:id="rId33"/>
    <p:sldId id="296" r:id="rId34"/>
    <p:sldId id="297" r:id="rId35"/>
    <p:sldId id="293" r:id="rId36"/>
    <p:sldId id="286" r:id="rId37"/>
    <p:sldId id="285" r:id="rId38"/>
    <p:sldId id="287" r:id="rId39"/>
    <p:sldId id="289" r:id="rId40"/>
    <p:sldId id="288" r:id="rId41"/>
    <p:sldId id="290" r:id="rId42"/>
    <p:sldId id="291" r:id="rId43"/>
    <p:sldId id="292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6" d="100"/>
          <a:sy n="136" d="100"/>
        </p:scale>
        <p:origin x="30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9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3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2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47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7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6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1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ED086-6359-584B-AFA9-BCEDEE34AAD6}" type="datetimeFigureOut">
              <a:rPr lang="en-US" smtClean="0"/>
              <a:t>2013-10-10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96DDF-C37D-2F48-A449-DE1053CCA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7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5" Type="http://schemas.openxmlformats.org/officeDocument/2006/relationships/image" Target="../media/image44.png"/><Relationship Id="rId6" Type="http://schemas.openxmlformats.org/officeDocument/2006/relationships/image" Target="../media/image7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5929"/>
            <a:ext cx="6400800" cy="1866349"/>
          </a:xfrm>
        </p:spPr>
        <p:txBody>
          <a:bodyPr/>
          <a:lstStyle/>
          <a:p>
            <a:r>
              <a:rPr lang="en-US" dirty="0" smtClean="0"/>
              <a:t>Frederick Bingham</a:t>
            </a:r>
          </a:p>
          <a:p>
            <a:r>
              <a:rPr lang="en-US" sz="2400" dirty="0" smtClean="0"/>
              <a:t>Center for Marine Science</a:t>
            </a:r>
          </a:p>
          <a:p>
            <a:r>
              <a:rPr lang="en-US" sz="2400" dirty="0" smtClean="0"/>
              <a:t>University of North Carolina Wilmington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34" y="-9"/>
            <a:ext cx="1666069" cy="1279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53" y="1326068"/>
            <a:ext cx="1978255" cy="822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Cooking the GOOS: Our Increasingly Sophisticated Network of Ocean Surface Measurements and its Use in the Detection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5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9904" y="1020533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Connection between SST and Climate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052510"/>
            <a:ext cx="186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Obvious!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22" y="1601102"/>
            <a:ext cx="28829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9806" y="3516424"/>
            <a:ext cx="78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11003" y="2395797"/>
            <a:ext cx="2056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Atmosphere &amp; Land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67688" y="2675954"/>
            <a:ext cx="2213048" cy="2189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91616" y="3701090"/>
            <a:ext cx="11604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7200" y="4594568"/>
            <a:ext cx="46505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Top 1 m of the ocean has the same heat content as the entire atmosphere</a:t>
            </a:r>
          </a:p>
          <a:p>
            <a:endParaRPr lang="en-US" dirty="0"/>
          </a:p>
          <a:p>
            <a:r>
              <a:rPr lang="en-US" dirty="0" smtClean="0"/>
              <a:t>IPCC: 90% of excess heat has been absorbed by oceans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479" y="1113918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Connection between SST and Climate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997" y="1765300"/>
            <a:ext cx="5001278" cy="2047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816" y="4491844"/>
            <a:ext cx="311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PDO Index</a:t>
            </a:r>
          </a:p>
          <a:p>
            <a:endParaRPr lang="en-US" dirty="0"/>
          </a:p>
          <a:p>
            <a:r>
              <a:rPr lang="en-US" dirty="0" smtClean="0"/>
              <a:t>First Principal Component of North Pacific SST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25" y="3812698"/>
            <a:ext cx="5782250" cy="25397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7683" y="2269268"/>
            <a:ext cx="2620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Pacific Decadal Oscillation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80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3479" y="1113918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State of the SST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19" y="1606226"/>
            <a:ext cx="4177260" cy="4791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2584" y="6380337"/>
            <a:ext cx="163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Xue</a:t>
            </a:r>
            <a:r>
              <a:rPr lang="en-US" dirty="0" smtClean="0"/>
              <a:t> et al.,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29" y="1215120"/>
            <a:ext cx="3494529" cy="518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8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207303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Definition of Salinity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183" y="1129949"/>
            <a:ext cx="4109012" cy="2670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741" y="1998451"/>
            <a:ext cx="4398085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number of grams of salt per kilogram of seawater</a:t>
            </a:r>
          </a:p>
          <a:p>
            <a:endParaRPr lang="en-US" dirty="0"/>
          </a:p>
          <a:p>
            <a:r>
              <a:rPr lang="en-US" dirty="0" smtClean="0"/>
              <a:t>Old Units:</a:t>
            </a:r>
          </a:p>
          <a:p>
            <a:r>
              <a:rPr lang="en-US" dirty="0"/>
              <a:t>	</a:t>
            </a:r>
            <a:r>
              <a:rPr lang="en-US" dirty="0" smtClean="0"/>
              <a:t>g/kg</a:t>
            </a:r>
          </a:p>
          <a:p>
            <a:r>
              <a:rPr lang="en-US" dirty="0"/>
              <a:t>	</a:t>
            </a:r>
            <a:r>
              <a:rPr lang="en-US" dirty="0" err="1" smtClean="0"/>
              <a:t>ppt</a:t>
            </a:r>
            <a:r>
              <a:rPr lang="en-US" dirty="0" smtClean="0"/>
              <a:t> (parts per thousand by weight)</a:t>
            </a:r>
          </a:p>
          <a:p>
            <a:endParaRPr lang="en-US" dirty="0"/>
          </a:p>
          <a:p>
            <a:r>
              <a:rPr lang="en-US" dirty="0" smtClean="0"/>
              <a:t>Constancy of composition</a:t>
            </a:r>
          </a:p>
          <a:p>
            <a:endParaRPr lang="en-US" dirty="0"/>
          </a:p>
          <a:p>
            <a:r>
              <a:rPr lang="en-US" dirty="0" smtClean="0"/>
              <a:t>Determination by titration – until ‘70s</a:t>
            </a:r>
          </a:p>
          <a:p>
            <a:endParaRPr lang="en-US" dirty="0"/>
          </a:p>
          <a:p>
            <a:r>
              <a:rPr lang="en-US" dirty="0" smtClean="0"/>
              <a:t>Development of methods for determining salinity by measuring conductivity – the CTD and the practical salinity scale (1978)</a:t>
            </a:r>
          </a:p>
          <a:p>
            <a:endParaRPr lang="en-US" dirty="0"/>
          </a:p>
          <a:p>
            <a:r>
              <a:rPr lang="en-US" dirty="0" smtClean="0"/>
              <a:t>Modern units: </a:t>
            </a:r>
            <a:r>
              <a:rPr lang="en-US" dirty="0" err="1" smtClean="0"/>
              <a:t>pss</a:t>
            </a:r>
            <a:r>
              <a:rPr lang="en-US" dirty="0" smtClean="0"/>
              <a:t>, </a:t>
            </a:r>
            <a:r>
              <a:rPr lang="en-US" dirty="0" err="1" smtClean="0"/>
              <a:t>psu</a:t>
            </a:r>
            <a:r>
              <a:rPr lang="en-US" dirty="0" smtClean="0"/>
              <a:t> or none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720" y="3996900"/>
            <a:ext cx="2227931" cy="22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8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207303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History of Surface Salinity Measurement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8741" y="1998451"/>
            <a:ext cx="4398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 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/>
              <a:t>o</a:t>
            </a:r>
            <a:r>
              <a:rPr lang="en-US" dirty="0" smtClean="0"/>
              <a:t> squares in the ocean 27% </a:t>
            </a:r>
            <a:r>
              <a:rPr lang="en-US" dirty="0"/>
              <a:t>n</a:t>
            </a:r>
            <a:r>
              <a:rPr lang="en-US" dirty="0" smtClean="0"/>
              <a:t>ever sampled, 70% sampled fewer than 10 times</a:t>
            </a:r>
          </a:p>
          <a:p>
            <a:endParaRPr lang="en-US" dirty="0"/>
          </a:p>
          <a:p>
            <a:r>
              <a:rPr lang="en-US" dirty="0" smtClean="0"/>
              <a:t>Most sampling done in concentrated and coastal areas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1" y="3591192"/>
            <a:ext cx="5841882" cy="303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832" y="1017902"/>
            <a:ext cx="3420117" cy="2971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9609" y="4379781"/>
            <a:ext cx="2679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Bingham et al,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6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5" y="992651"/>
            <a:ext cx="484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Status of in situ (wet) Surface Salinity Measurement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364" y="4591891"/>
            <a:ext cx="5362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Argo Array</a:t>
            </a:r>
          </a:p>
          <a:p>
            <a:endParaRPr lang="en-US" dirty="0"/>
          </a:p>
          <a:p>
            <a:r>
              <a:rPr lang="en-US" dirty="0" smtClean="0"/>
              <a:t>~1 measurement per 3</a:t>
            </a:r>
            <a:r>
              <a:rPr lang="en-US" baseline="30000" dirty="0" smtClean="0"/>
              <a:t>o</a:t>
            </a:r>
            <a:r>
              <a:rPr lang="en-US" dirty="0" smtClean="0"/>
              <a:t>X3</a:t>
            </a:r>
            <a:r>
              <a:rPr lang="en-US" baseline="30000" dirty="0"/>
              <a:t>o</a:t>
            </a:r>
            <a:r>
              <a:rPr lang="en-US" dirty="0" smtClean="0"/>
              <a:t> square per 10 days</a:t>
            </a:r>
          </a:p>
          <a:p>
            <a:endParaRPr lang="en-US" dirty="0"/>
          </a:p>
          <a:p>
            <a:r>
              <a:rPr lang="en-US" dirty="0" smtClean="0"/>
              <a:t>Relatively evenly distributed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30" y="1811680"/>
            <a:ext cx="5611993" cy="2593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801" r="20188" b="21943"/>
          <a:stretch/>
        </p:blipFill>
        <p:spPr>
          <a:xfrm>
            <a:off x="5427787" y="3232609"/>
            <a:ext cx="3561149" cy="3379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160" y="548143"/>
            <a:ext cx="3771170" cy="2527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04843" y="262468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Bingham et al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474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992651"/>
            <a:ext cx="727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Measuring Salinity from Space – the Aquarius Mission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112" y="1750373"/>
            <a:ext cx="6153765" cy="4192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255" y="6256831"/>
            <a:ext cx="21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Lagerloef</a:t>
            </a:r>
            <a:r>
              <a:rPr lang="en-US" dirty="0" smtClean="0"/>
              <a:t> et al.,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992651"/>
            <a:ext cx="72714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Measuring Salinity from Space – the Aquarius Mission</a:t>
            </a:r>
          </a:p>
          <a:p>
            <a:endParaRPr lang="en-US" sz="2400" dirty="0"/>
          </a:p>
          <a:p>
            <a:r>
              <a:rPr lang="en-US" sz="2400" dirty="0" smtClean="0"/>
              <a:t>How does Aquarius work?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288" y="2192979"/>
            <a:ext cx="6190933" cy="4563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7" y="4204165"/>
            <a:ext cx="2774243" cy="2080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7" y="2192979"/>
            <a:ext cx="2659013" cy="19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207303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Measure Surface Salinity?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8741" y="1998451"/>
            <a:ext cx="5182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 helps determine the density of seawater.</a:t>
            </a:r>
          </a:p>
          <a:p>
            <a:endParaRPr lang="en-US" dirty="0"/>
          </a:p>
          <a:p>
            <a:r>
              <a:rPr lang="en-US" dirty="0" smtClean="0"/>
              <a:t>Salinity is a tracer for water movement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55" y="3277832"/>
            <a:ext cx="4350293" cy="326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428" y="862108"/>
            <a:ext cx="3436198" cy="34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207303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Measure Surface Salinity?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58741" y="1998451"/>
            <a:ext cx="518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Salinity </a:t>
            </a:r>
            <a:r>
              <a:rPr lang="en-US" dirty="0"/>
              <a:t>is an indicator of the hydrologic cycle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98" y="2509077"/>
            <a:ext cx="5040756" cy="3617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3680" y="3660713"/>
            <a:ext cx="218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Traditional 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94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understand the network of surface observations of the ocean, its history, current status and important results</a:t>
            </a:r>
          </a:p>
          <a:p>
            <a:r>
              <a:rPr lang="en-US" dirty="0" smtClean="0"/>
              <a:t>Outline:</a:t>
            </a:r>
          </a:p>
          <a:p>
            <a:pPr lvl="1"/>
            <a:r>
              <a:rPr lang="en-US" dirty="0" smtClean="0"/>
              <a:t>Temperature (SST)</a:t>
            </a:r>
          </a:p>
          <a:p>
            <a:pPr lvl="1"/>
            <a:r>
              <a:rPr lang="en-US" dirty="0" smtClean="0"/>
              <a:t>Salinity (SSS)</a:t>
            </a:r>
          </a:p>
          <a:p>
            <a:pPr lvl="1"/>
            <a:r>
              <a:rPr lang="en-US" dirty="0" smtClean="0"/>
              <a:t>Sea surface height (SSH)</a:t>
            </a:r>
          </a:p>
          <a:p>
            <a:pPr lvl="1"/>
            <a:r>
              <a:rPr lang="en-US" dirty="0" smtClean="0"/>
              <a:t>Other stuff (surface velocity, vector winds, ocean color, ocean mass)</a:t>
            </a:r>
          </a:p>
          <a:p>
            <a:pPr lvl="1"/>
            <a:r>
              <a:rPr lang="en-US" dirty="0" smtClean="0"/>
              <a:t>Not covered: precipitation, sea state, pCO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smtClean="0"/>
              <a:t>OLR, etc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02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017902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Measure Surface Salinity?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75" y="1668968"/>
            <a:ext cx="6303721" cy="5038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637" y="2488265"/>
            <a:ext cx="1862163" cy="26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3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194" y="1017902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Measure Surface Salinity?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" t="21011" r="-2000" b="8306"/>
          <a:stretch/>
        </p:blipFill>
        <p:spPr>
          <a:xfrm>
            <a:off x="83680" y="1527048"/>
            <a:ext cx="8869680" cy="4626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9472" y="630562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G. </a:t>
            </a:r>
            <a:r>
              <a:rPr lang="en-US" dirty="0" err="1" smtClean="0"/>
              <a:t>Lagerloef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80" y="1120626"/>
            <a:ext cx="7024974" cy="5480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3580" y="5696517"/>
            <a:ext cx="418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IPCC: Recent changes in SSS are affected by human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8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3" y="1176657"/>
            <a:ext cx="3488164" cy="5453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73" y="737746"/>
            <a:ext cx="1429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Johnson et al.,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0464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Sea Surface Height (SSH) or Sea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460" y="1346200"/>
            <a:ext cx="2731697" cy="2977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351" y="4281327"/>
            <a:ext cx="5087165" cy="2306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4" y="2521694"/>
            <a:ext cx="3420506" cy="4066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767" y="1450562"/>
            <a:ext cx="2227834" cy="1670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9144" y="3371217"/>
            <a:ext cx="171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Tide Gauges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971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32" y="1549811"/>
            <a:ext cx="5475638" cy="39340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08086" y="1811679"/>
            <a:ext cx="333591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is sea level?</a:t>
            </a:r>
          </a:p>
          <a:p>
            <a:endParaRPr lang="en-US" dirty="0"/>
          </a:p>
          <a:p>
            <a:r>
              <a:rPr lang="en-US" dirty="0" smtClean="0"/>
              <a:t>Geoid – Surface of constant </a:t>
            </a:r>
            <a:r>
              <a:rPr lang="en-US" dirty="0" err="1" smtClean="0"/>
              <a:t>geopotential</a:t>
            </a:r>
            <a:r>
              <a:rPr lang="en-US" dirty="0" smtClean="0"/>
              <a:t> corresponding to sea level – more or less</a:t>
            </a:r>
          </a:p>
          <a:p>
            <a:endParaRPr lang="en-US" dirty="0"/>
          </a:p>
          <a:p>
            <a:r>
              <a:rPr lang="en-US" dirty="0" smtClean="0"/>
              <a:t>Geoid is not ellipsoidal due to variations in mass distribution within the Earth</a:t>
            </a:r>
          </a:p>
          <a:p>
            <a:endParaRPr lang="en-US" dirty="0"/>
          </a:p>
          <a:p>
            <a:r>
              <a:rPr lang="en-US" dirty="0" smtClean="0"/>
              <a:t>Until recently, the geoid was only theoretical – not observed</a:t>
            </a:r>
          </a:p>
          <a:p>
            <a:endParaRPr lang="en-US" dirty="0"/>
          </a:p>
          <a:p>
            <a:r>
              <a:rPr lang="en-US" dirty="0" smtClean="0"/>
              <a:t>Actual sea surface varies from the geoid due to ocean currents, e.g. 1.5 m height difference across the Gulf 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2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040" y="1197195"/>
            <a:ext cx="4416760" cy="3056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1530" y="4253249"/>
            <a:ext cx="115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www.psmsl.org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6" y="3981909"/>
            <a:ext cx="5252881" cy="2793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5487" y="5685600"/>
            <a:ext cx="3507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sealevel.colorado.edu</a:t>
            </a:r>
            <a:r>
              <a:rPr lang="en-US" sz="1200" dirty="0"/>
              <a:t>/content/tide-gauge-sea-level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630" y="2222576"/>
            <a:ext cx="2995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network of tide gauges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3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32689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Measurement of SSH - Altimetry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7" y="1811678"/>
            <a:ext cx="4123927" cy="3102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034" y="1602020"/>
            <a:ext cx="4758966" cy="3320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5498" y="6042043"/>
            <a:ext cx="703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Altimetry missions: SEASAT, GEOSAT, </a:t>
            </a:r>
            <a:r>
              <a:rPr lang="en-US" dirty="0" err="1" smtClean="0"/>
              <a:t>Topex</a:t>
            </a:r>
            <a:r>
              <a:rPr lang="en-US" dirty="0" smtClean="0"/>
              <a:t>/Poseidon, ERS 1-2, Jason 1-3</a:t>
            </a:r>
          </a:p>
          <a:p>
            <a:r>
              <a:rPr lang="en-US" dirty="0" smtClean="0"/>
              <a:t>AVISO (</a:t>
            </a:r>
            <a:r>
              <a:rPr lang="en-US" smtClean="0"/>
              <a:t>blended product)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63780" y="5164220"/>
            <a:ext cx="384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Altimeter Accuracy – currently ~1-2 cm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37" y="113767"/>
            <a:ext cx="3250795" cy="14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9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008563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Measurement of SSH - Altimetry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481" y="1385129"/>
            <a:ext cx="2708300" cy="5329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0" y="1385129"/>
            <a:ext cx="3490121" cy="5052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0708" y="6437563"/>
            <a:ext cx="2218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Merrifield et al., 2013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1287" t="7632" r="11112" b="7346"/>
          <a:stretch/>
        </p:blipFill>
        <p:spPr>
          <a:xfrm>
            <a:off x="6439507" y="1589111"/>
            <a:ext cx="2532888" cy="10149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6431" y="1119676"/>
            <a:ext cx="224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ealevel.colorado.edu</a:t>
            </a:r>
            <a:endParaRPr lang="en-US" dirty="0"/>
          </a:p>
        </p:txBody>
      </p:sp>
      <p:cxnSp>
        <p:nvCxnSpPr>
          <p:cNvPr id="14" name="Curved Connector 13"/>
          <p:cNvCxnSpPr/>
          <p:nvPr/>
        </p:nvCxnSpPr>
        <p:spPr>
          <a:xfrm>
            <a:off x="5285171" y="2400008"/>
            <a:ext cx="1251260" cy="113930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38285" y="2925338"/>
            <a:ext cx="223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Variations in ocean mass measured by the GRACE* satellite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781" y="3948235"/>
            <a:ext cx="2929999" cy="13523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12325" y="5715195"/>
            <a:ext cx="2450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*Gravity and Climate Experiment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48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1008563"/>
            <a:ext cx="8366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IPCC: “Global mean sea level will continue to rise during the 21</a:t>
            </a:r>
            <a:r>
              <a:rPr lang="en-US" baseline="30000" dirty="0" smtClean="0"/>
              <a:t>st</a:t>
            </a:r>
            <a:r>
              <a:rPr lang="en-US" dirty="0" smtClean="0"/>
              <a:t> century. Under all RCP scenarios the rate of sea level rise will very likely exceed that observed during 1971-2010 due to increased ocean warming and loss of mass from glaciers”</a:t>
            </a:r>
          </a:p>
          <a:p>
            <a:endParaRPr lang="en-US" dirty="0"/>
          </a:p>
          <a:p>
            <a:r>
              <a:rPr lang="en-US" dirty="0" smtClean="0"/>
              <a:t>IPCC: Projected rates of rise: 2.6-8.2 mm/year</a:t>
            </a:r>
          </a:p>
          <a:p>
            <a:endParaRPr lang="en-US" dirty="0"/>
          </a:p>
          <a:p>
            <a:r>
              <a:rPr lang="en-US" dirty="0" smtClean="0"/>
              <a:t>IPCC: 30-55% due to thermal</a:t>
            </a:r>
            <a:r>
              <a:rPr lang="en-US" dirty="0"/>
              <a:t> </a:t>
            </a:r>
            <a:r>
              <a:rPr lang="en-US" dirty="0" smtClean="0"/>
              <a:t>expansion, 15-35% due to glacier melting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6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4437" y="1296088"/>
            <a:ext cx="2513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Ben Franklin</a:t>
            </a:r>
            <a:endParaRPr lang="en-US" sz="3600" dirty="0"/>
          </a:p>
        </p:txBody>
      </p:sp>
      <p:pic>
        <p:nvPicPr>
          <p:cNvPr id="5" name="Picture 4" descr="1769 Gulf 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4" y="2147876"/>
            <a:ext cx="6955833" cy="4377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9678" y="3128415"/>
            <a:ext cx="1251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1769 map of the Gulf 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6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Velocity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09" y="1129965"/>
            <a:ext cx="5208814" cy="2719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543" y="1830357"/>
            <a:ext cx="210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Classic mean picture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076" y="1129965"/>
            <a:ext cx="105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Wikipedia.org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40" y="3753839"/>
            <a:ext cx="7423517" cy="303563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59" y="4024917"/>
            <a:ext cx="159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day snapshot</a:t>
            </a:r>
          </a:p>
          <a:p>
            <a:endParaRPr lang="en-US" dirty="0"/>
          </a:p>
          <a:p>
            <a:r>
              <a:rPr lang="en-US" sz="1200" dirty="0" err="1" smtClean="0"/>
              <a:t>www.oscar.noaa.gov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029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Velocity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337" y="1461025"/>
            <a:ext cx="25387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velocity program</a:t>
            </a:r>
          </a:p>
          <a:p>
            <a:endParaRPr lang="en-US" dirty="0"/>
          </a:p>
          <a:p>
            <a:r>
              <a:rPr lang="en-US" sz="1200" dirty="0" err="1" smtClean="0"/>
              <a:t>www.aoml.noaa.gov</a:t>
            </a:r>
            <a:r>
              <a:rPr lang="en-US" sz="1200" dirty="0"/>
              <a:t>/</a:t>
            </a:r>
            <a:r>
              <a:rPr lang="en-US" sz="1200" dirty="0" err="1"/>
              <a:t>phod</a:t>
            </a:r>
            <a:r>
              <a:rPr lang="en-US" sz="1200" dirty="0"/>
              <a:t>/</a:t>
            </a:r>
            <a:r>
              <a:rPr lang="en-US" sz="1200" dirty="0" err="1" smtClean="0"/>
              <a:t>dac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057" y="1163925"/>
            <a:ext cx="6060204" cy="3298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3604682"/>
            <a:ext cx="2194836" cy="3147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366" y="4510240"/>
            <a:ext cx="2105647" cy="2347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627" y="4062271"/>
            <a:ext cx="3582173" cy="268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2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Velocity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337" y="3216673"/>
            <a:ext cx="262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Drifter-derived mean 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35" y="1909140"/>
            <a:ext cx="6432865" cy="3398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87027" y="5397683"/>
            <a:ext cx="1584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McPhaden</a:t>
            </a:r>
            <a:r>
              <a:rPr lang="en-US" sz="1200" dirty="0" smtClean="0"/>
              <a:t> et al., 1998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046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Velocity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11608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Operational Surface Currents         </a:t>
            </a:r>
            <a:r>
              <a:rPr lang="en-US" sz="1200" dirty="0" err="1" smtClean="0"/>
              <a:t>www.oscar.noaa.gov</a:t>
            </a:r>
            <a:endParaRPr lang="en-US" sz="1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10" y="1680940"/>
            <a:ext cx="7055244" cy="47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5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Velocity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11608"/>
            <a:ext cx="615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currents largely respond to regional forcing, e.g. El Nino</a:t>
            </a:r>
            <a:endParaRPr lang="en-US" sz="12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366" y="1680940"/>
            <a:ext cx="5193351" cy="5154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9742" y="5957997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Lumpkin et al.,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64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Vector Winds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56" y="1017902"/>
            <a:ext cx="5129089" cy="44264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080" y="1989112"/>
            <a:ext cx="3781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Winds play a major role in driving the circulation of the upper ocean through Ekman transport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2" y="3426063"/>
            <a:ext cx="4366812" cy="21834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9594" y="5332470"/>
            <a:ext cx="433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ouchmath.wordpress.com</a:t>
            </a:r>
            <a:r>
              <a:rPr lang="en-US" sz="1200" dirty="0"/>
              <a:t>/2011/02/22/the-physics-of-hurricanes/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6064" y="5737728"/>
            <a:ext cx="2674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mysciencespace.com</a:t>
            </a:r>
            <a:r>
              <a:rPr lang="en-US" sz="1200" dirty="0"/>
              <a:t>/Oceans/</a:t>
            </a:r>
            <a:r>
              <a:rPr lang="en-US" sz="1200" dirty="0" err="1"/>
              <a:t>print.htm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558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Vector Winds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080" y="1989112"/>
            <a:ext cx="3781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winds are measured using </a:t>
            </a:r>
            <a:r>
              <a:rPr lang="en-US" dirty="0" err="1" smtClean="0"/>
              <a:t>scatterometers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SeaSat</a:t>
            </a:r>
            <a:r>
              <a:rPr lang="en-US" dirty="0" smtClean="0"/>
              <a:t>, NSCAT, </a:t>
            </a:r>
            <a:r>
              <a:rPr lang="en-US" dirty="0" err="1" smtClean="0"/>
              <a:t>QuickScat</a:t>
            </a:r>
            <a:r>
              <a:rPr lang="en-US" dirty="0" smtClean="0"/>
              <a:t>, ASCAT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688" y="919590"/>
            <a:ext cx="4176312" cy="334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1" y="3208117"/>
            <a:ext cx="5054691" cy="32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Vector Winds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080" y="1989112"/>
            <a:ext cx="451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Climatic trends in wind speeds are not clear. Ship, reanalysis and satellite data disagree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885" y="1017901"/>
            <a:ext cx="3934687" cy="4337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9477" y="5562416"/>
            <a:ext cx="135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Mears,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2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Color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004" t="8942" r="19994" b="8957"/>
          <a:stretch/>
        </p:blipFill>
        <p:spPr>
          <a:xfrm>
            <a:off x="37882" y="1129186"/>
            <a:ext cx="5577840" cy="5010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4372" y="6305628"/>
            <a:ext cx="4429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MODIS                                                       </a:t>
            </a:r>
            <a:r>
              <a:rPr lang="en-US" sz="1200" dirty="0" err="1" smtClean="0"/>
              <a:t>oceancolour.jrc.ec.europa.eu</a:t>
            </a:r>
            <a:r>
              <a:rPr lang="en-US" sz="12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30" y="3824075"/>
            <a:ext cx="3807046" cy="28508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5722" y="1363429"/>
            <a:ext cx="3451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Ocean color satellites measure the emitted radiance at a set of pre-determined wavelengths</a:t>
            </a:r>
          </a:p>
          <a:p>
            <a:endParaRPr lang="en-US" dirty="0"/>
          </a:p>
          <a:p>
            <a:r>
              <a:rPr lang="en-US" dirty="0" smtClean="0"/>
              <a:t>Most observed wavelengths are in the same bands as chlorophyll, making ocean color a measure of primary productivity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Color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093" y="1017902"/>
            <a:ext cx="345124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Ocean color missions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CZCS (1978-1986)</a:t>
            </a:r>
          </a:p>
          <a:p>
            <a:r>
              <a:rPr lang="en-US" dirty="0"/>
              <a:t>	</a:t>
            </a:r>
            <a:r>
              <a:rPr lang="en-US" dirty="0" err="1" smtClean="0"/>
              <a:t>SeaWiFS</a:t>
            </a:r>
            <a:r>
              <a:rPr lang="en-US" dirty="0" smtClean="0"/>
              <a:t> (1997-2010)</a:t>
            </a:r>
          </a:p>
          <a:p>
            <a:r>
              <a:rPr lang="en-US" dirty="0"/>
              <a:t>	</a:t>
            </a:r>
            <a:r>
              <a:rPr lang="en-US" dirty="0" smtClean="0"/>
              <a:t>MODIS (2002-present)</a:t>
            </a:r>
          </a:p>
          <a:p>
            <a:r>
              <a:rPr lang="en-US" dirty="0"/>
              <a:t>	</a:t>
            </a:r>
            <a:r>
              <a:rPr lang="en-US" dirty="0" smtClean="0"/>
              <a:t>MERIS</a:t>
            </a:r>
          </a:p>
          <a:p>
            <a:r>
              <a:rPr lang="en-US" dirty="0"/>
              <a:t>	</a:t>
            </a:r>
            <a:r>
              <a:rPr lang="en-US" dirty="0" smtClean="0"/>
              <a:t>VIIRS</a:t>
            </a:r>
          </a:p>
          <a:p>
            <a:r>
              <a:rPr lang="en-US" dirty="0"/>
              <a:t>	</a:t>
            </a:r>
            <a:r>
              <a:rPr lang="en-US" dirty="0" smtClean="0"/>
              <a:t>HICO</a:t>
            </a:r>
          </a:p>
          <a:p>
            <a:r>
              <a:rPr lang="en-US" dirty="0"/>
              <a:t>	</a:t>
            </a:r>
            <a:r>
              <a:rPr lang="en-US" dirty="0" smtClean="0"/>
              <a:t>OCTS</a:t>
            </a:r>
          </a:p>
          <a:p>
            <a:r>
              <a:rPr lang="en-US" dirty="0"/>
              <a:t>	</a:t>
            </a:r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0" y="1255041"/>
            <a:ext cx="4749800" cy="330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8946" y="4809355"/>
            <a:ext cx="3390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OCTS on the Terra satellite</a:t>
            </a:r>
          </a:p>
          <a:p>
            <a:endParaRPr lang="en-US" dirty="0" smtClean="0"/>
          </a:p>
          <a:p>
            <a:r>
              <a:rPr lang="en-US" sz="1200" dirty="0" err="1" smtClean="0"/>
              <a:t>www.crisp.nus.edu.sg</a:t>
            </a:r>
            <a:r>
              <a:rPr lang="en-US" sz="1200" dirty="0"/>
              <a:t>/~research/tutorial/</a:t>
            </a:r>
            <a:r>
              <a:rPr lang="en-US" sz="1200" dirty="0" err="1"/>
              <a:t>adeos.gif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8638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24437" y="1296088"/>
            <a:ext cx="422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Bucket Measurement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86" y="2153412"/>
            <a:ext cx="4607912" cy="2724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6231" y="4877650"/>
            <a:ext cx="3975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Matthews and Matthews, 2013 (doi:10.5194/os-9-695-2013)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2" y="2345800"/>
            <a:ext cx="2201221" cy="21740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4437" y="5668502"/>
            <a:ext cx="6981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Issues: accuracy and readability of thermometer, type and size of bucket</a:t>
            </a:r>
          </a:p>
          <a:p>
            <a:endParaRPr lang="en-US" dirty="0"/>
          </a:p>
          <a:p>
            <a:r>
              <a:rPr lang="en-US" dirty="0" smtClean="0"/>
              <a:t>Sampling bias!!!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6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3599" y="6305628"/>
            <a:ext cx="3506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Henson et al., </a:t>
            </a:r>
            <a:r>
              <a:rPr lang="en-US" sz="1200" dirty="0" err="1"/>
              <a:t>www.biogeosciences.net</a:t>
            </a:r>
            <a:r>
              <a:rPr lang="en-US" sz="1200" dirty="0"/>
              <a:t>/7/621/2010/ </a:t>
            </a:r>
          </a:p>
          <a:p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51630" y="943200"/>
            <a:ext cx="3808057" cy="542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0276" y="1337828"/>
            <a:ext cx="26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Chlorophyll concentration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94322" y="3136526"/>
            <a:ext cx="210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Primary productivity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702" y="2175076"/>
            <a:ext cx="2661261" cy="44570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7958" y="3746969"/>
            <a:ext cx="24371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-Ocean productivity responds to regional climate variability</a:t>
            </a:r>
          </a:p>
          <a:p>
            <a:r>
              <a:rPr lang="en-US" dirty="0" smtClean="0"/>
              <a:t>-Satellite measurements of changes in productivity are ambiguous, but longer-term in situ measurements indicate downward trends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1342" y="1707160"/>
            <a:ext cx="181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Boyce et al., 2010</a:t>
            </a:r>
          </a:p>
          <a:p>
            <a:r>
              <a:rPr lang="en-US" sz="1200" dirty="0" smtClean="0"/>
              <a:t>doi:10.1038/nature09268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1736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Mass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300" y="2819858"/>
            <a:ext cx="5475638" cy="3934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68545"/>
            <a:ext cx="36551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geoid is not constant. It changes in time.</a:t>
            </a:r>
          </a:p>
          <a:p>
            <a:endParaRPr lang="en-US" dirty="0"/>
          </a:p>
          <a:p>
            <a:r>
              <a:rPr lang="en-US" dirty="0" smtClean="0"/>
              <a:t>Its variations reflect the amount of mass the ocean contains</a:t>
            </a:r>
          </a:p>
          <a:p>
            <a:endParaRPr lang="en-US" dirty="0"/>
          </a:p>
          <a:p>
            <a:r>
              <a:rPr lang="en-US" dirty="0" smtClean="0"/>
              <a:t>Gauss’ Law for gravity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6" y="5619842"/>
            <a:ext cx="2806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Mass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417" y="1017902"/>
            <a:ext cx="6906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GRACE (Gravity Recovery and Climate Experiment) Satellite 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0" y="1387234"/>
            <a:ext cx="41275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8174" y="2119852"/>
            <a:ext cx="475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very simple orbiting bodies with the distance between them measured very precisely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4958"/>
            <a:ext cx="3016068" cy="2166929"/>
          </a:xfrm>
          <a:prstGeom prst="rect">
            <a:avLst/>
          </a:prstGeom>
        </p:spPr>
      </p:pic>
      <p:pic>
        <p:nvPicPr>
          <p:cNvPr id="10" name="csr750obp_RL05_500x275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0" y="3348268"/>
            <a:ext cx="6350000" cy="349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94314" y="3015235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grace.jpl.nasa.gov</a:t>
            </a:r>
            <a:r>
              <a:rPr lang="en-US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4973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Ocean Mass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073" y="1017902"/>
            <a:ext cx="3357914" cy="5649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715" y="1036579"/>
            <a:ext cx="5780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mass of the ocean is increasing at a rate of about 2 cm equivalent /decade</a:t>
            </a:r>
          </a:p>
          <a:p>
            <a:endParaRPr lang="en-US" dirty="0"/>
          </a:p>
          <a:p>
            <a:r>
              <a:rPr lang="en-US" dirty="0"/>
              <a:t>D</a:t>
            </a:r>
            <a:r>
              <a:rPr lang="en-US" dirty="0" smtClean="0"/>
              <a:t>ue to loss of land glacier, Greenland and Antarctic ice, and land storage</a:t>
            </a:r>
          </a:p>
          <a:p>
            <a:endParaRPr lang="en-US" dirty="0"/>
          </a:p>
          <a:p>
            <a:r>
              <a:rPr lang="en-US" dirty="0" smtClean="0"/>
              <a:t>The mass of the ocean has a large seasonal cycle, of amplitude 1 cm equivalent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06" y="3478801"/>
            <a:ext cx="4278870" cy="22016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5796160"/>
            <a:ext cx="5121414" cy="8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6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Global Ocean Observing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15" y="1139304"/>
            <a:ext cx="8245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Ocean observing systems have been getting </a:t>
            </a:r>
            <a:r>
              <a:rPr lang="en-US" smtClean="0"/>
              <a:t>more useful over </a:t>
            </a:r>
            <a:r>
              <a:rPr lang="en-US" dirty="0" smtClean="0"/>
              <a:t>the past decade or two</a:t>
            </a:r>
          </a:p>
          <a:p>
            <a:endParaRPr lang="en-US" dirty="0"/>
          </a:p>
          <a:p>
            <a:r>
              <a:rPr lang="en-US" dirty="0" smtClean="0"/>
              <a:t>We have comprehensive and accurate coverage of many of the most important climate variables</a:t>
            </a:r>
          </a:p>
          <a:p>
            <a:endParaRPr lang="en-US" dirty="0"/>
          </a:p>
          <a:p>
            <a:r>
              <a:rPr lang="en-US" dirty="0" smtClean="0"/>
              <a:t>The nasty sampling bias that accompanied earlier observing systems is going by the wayside</a:t>
            </a:r>
          </a:p>
          <a:p>
            <a:endParaRPr lang="en-US" dirty="0"/>
          </a:p>
          <a:p>
            <a:r>
              <a:rPr lang="en-US" dirty="0" smtClean="0"/>
              <a:t>Ocean observations are becoming increasingly open access, international and large scale</a:t>
            </a:r>
          </a:p>
          <a:p>
            <a:endParaRPr lang="en-US" dirty="0"/>
          </a:p>
          <a:p>
            <a:r>
              <a:rPr lang="en-US" dirty="0" smtClean="0"/>
              <a:t>Data assimilation techniques to ingest observations and use them to derive best-guess surface fields are very sophisticated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2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Global Ocean Observing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15" y="1323970"/>
            <a:ext cx="824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Meteorology has had such observing systems for many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14" y="1758679"/>
            <a:ext cx="7787691" cy="49309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7558" y="1416303"/>
            <a:ext cx="1074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www.wmo.int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508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Global Ocean Observing System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2715" y="1323970"/>
            <a:ext cx="82452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b="1" dirty="0"/>
              <a:t>To understand the ocean, its dynamics, its role in climate, weather and other ocean- atmosphere phenomena, one must observe it on a basin-wide scale with adequate time and space resolution. No such observation system yet </a:t>
            </a:r>
            <a:r>
              <a:rPr lang="en-US" b="1" dirty="0" smtClean="0"/>
              <a:t>exists…. [</a:t>
            </a:r>
            <a:r>
              <a:rPr lang="en-US" b="1" i="1" dirty="0" smtClean="0"/>
              <a:t>Most of the stuff I have just discussed</a:t>
            </a:r>
            <a:r>
              <a:rPr lang="en-US" b="1" dirty="0" smtClean="0"/>
              <a:t>], </a:t>
            </a:r>
            <a:r>
              <a:rPr lang="en-US" b="1" dirty="0"/>
              <a:t>combined with other types of observations and with a sensibly designed </a:t>
            </a:r>
            <a:r>
              <a:rPr lang="en-US" b="1" dirty="0" err="1"/>
              <a:t>modelling</a:t>
            </a:r>
            <a:r>
              <a:rPr lang="en-US" b="1" dirty="0"/>
              <a:t> effort, might provide an ocean-observing system at not unreasonable cost. This would lead to significant progress in ocean physics and dynamics, and one could contemplate real- time forecasting for ship routing, military purposes, fisheries, weather, and climate. </a:t>
            </a:r>
            <a:r>
              <a:rPr lang="en-US" b="1" dirty="0" smtClean="0"/>
              <a:t>“</a:t>
            </a:r>
          </a:p>
          <a:p>
            <a:endParaRPr lang="en-US" b="1" dirty="0"/>
          </a:p>
          <a:p>
            <a:r>
              <a:rPr lang="en-US" b="1" dirty="0" err="1" smtClean="0"/>
              <a:t>Munk</a:t>
            </a:r>
            <a:r>
              <a:rPr lang="en-US" b="1" dirty="0" smtClean="0"/>
              <a:t> and </a:t>
            </a:r>
            <a:r>
              <a:rPr lang="en-US" b="1" dirty="0" err="1" smtClean="0"/>
              <a:t>Wunsch</a:t>
            </a:r>
            <a:r>
              <a:rPr lang="en-US" b="1" dirty="0" smtClean="0"/>
              <a:t>, 1982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30" y="4313874"/>
            <a:ext cx="26162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425" y="3738015"/>
            <a:ext cx="4330006" cy="2957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22" y="5583874"/>
            <a:ext cx="2802420" cy="10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2847" y="1296088"/>
            <a:ext cx="439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Injection Temperature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11" y="1296088"/>
            <a:ext cx="3816895" cy="2671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648" y="2381331"/>
            <a:ext cx="4986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Systematic measurement of temperature through ships’ intakes started in 1940s</a:t>
            </a:r>
          </a:p>
          <a:p>
            <a:endParaRPr lang="en-US" dirty="0"/>
          </a:p>
          <a:p>
            <a:r>
              <a:rPr lang="en-US" dirty="0" smtClean="0"/>
              <a:t>Intakes are typically at 2-5 m depth</a:t>
            </a:r>
          </a:p>
          <a:p>
            <a:endParaRPr lang="en-US" dirty="0"/>
          </a:p>
          <a:p>
            <a:r>
              <a:rPr lang="en-US" dirty="0" smtClean="0"/>
              <a:t>Intake temperature measured in a very hot engine room, so temperatures are biased high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131" y="3967915"/>
            <a:ext cx="4077157" cy="2691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623" y="4412656"/>
            <a:ext cx="2014181" cy="24116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2119" y="5173558"/>
            <a:ext cx="201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Thermosalinograph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3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483" y="1296088"/>
            <a:ext cx="5142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Volunteer Observing Ships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804" y="1942419"/>
            <a:ext cx="3326445" cy="220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80" y="1942419"/>
            <a:ext cx="4963520" cy="28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5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483" y="1296088"/>
            <a:ext cx="606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Satellite Remote Sensing of SST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3028" y="2754871"/>
            <a:ext cx="55283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Remote sensing of SST uses IR emitted from the surface to sense the temperature</a:t>
            </a:r>
          </a:p>
          <a:p>
            <a:endParaRPr lang="en-US" dirty="0"/>
          </a:p>
          <a:p>
            <a:r>
              <a:rPr lang="en-US" dirty="0" smtClean="0"/>
              <a:t>IR cannot pass through clouds</a:t>
            </a:r>
          </a:p>
          <a:p>
            <a:endParaRPr lang="en-US" dirty="0"/>
          </a:p>
          <a:p>
            <a:r>
              <a:rPr lang="en-US" dirty="0" smtClean="0"/>
              <a:t>Only sees skin surface (top 1 mm)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0712" y="5913409"/>
            <a:ext cx="154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3500-4100 nm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36" y="4176895"/>
            <a:ext cx="1730012" cy="230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0" y="4583408"/>
            <a:ext cx="2530064" cy="18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089" y="1062624"/>
            <a:ext cx="36297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Current Status of Satellite Remote Sensing of SST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341" y="1914404"/>
            <a:ext cx="5738960" cy="4842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088" y="3100400"/>
            <a:ext cx="28453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GHRSST, AVHRR, GOES, MODIS, Level 2, Level 3, AMSR-E, Reynolds NCEP, etc.</a:t>
            </a:r>
          </a:p>
          <a:p>
            <a:endParaRPr lang="en-US" dirty="0"/>
          </a:p>
          <a:p>
            <a:r>
              <a:rPr lang="en-US" dirty="0" smtClean="0"/>
              <a:t>Resolution as good as 1 km</a:t>
            </a:r>
          </a:p>
          <a:p>
            <a:endParaRPr lang="en-US" dirty="0"/>
          </a:p>
          <a:p>
            <a:r>
              <a:rPr lang="en-US" dirty="0" smtClean="0"/>
              <a:t>Temporal sampling up to 1 hour</a:t>
            </a:r>
          </a:p>
          <a:p>
            <a:endParaRPr lang="en-US" dirty="0"/>
          </a:p>
          <a:p>
            <a:r>
              <a:rPr lang="en-US" dirty="0" smtClean="0"/>
              <a:t>Microwave SST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977025" y="1587554"/>
            <a:ext cx="803048" cy="151284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3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088" y="787069"/>
            <a:ext cx="741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Buoy measurement of SST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44" y="1296503"/>
            <a:ext cx="6034485" cy="2112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8" y="3585413"/>
            <a:ext cx="6256298" cy="3169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0691" y="1550200"/>
            <a:ext cx="3013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moorings placed in 1984</a:t>
            </a:r>
          </a:p>
          <a:p>
            <a:endParaRPr lang="en-US" dirty="0"/>
          </a:p>
          <a:p>
            <a:r>
              <a:rPr lang="en-US" dirty="0" smtClean="0"/>
              <a:t>Result of powerful 1982-83 El Nino event</a:t>
            </a:r>
          </a:p>
          <a:p>
            <a:endParaRPr lang="en-US" dirty="0"/>
          </a:p>
          <a:p>
            <a:r>
              <a:rPr lang="en-US" dirty="0" smtClean="0"/>
              <a:t>Full Pacific array in place in 1994</a:t>
            </a:r>
          </a:p>
          <a:p>
            <a:endParaRPr lang="en-US" dirty="0"/>
          </a:p>
          <a:p>
            <a:r>
              <a:rPr lang="en-US" dirty="0" smtClean="0"/>
              <a:t>Atlantic (PIRATA) added subsequently</a:t>
            </a:r>
          </a:p>
          <a:p>
            <a:endParaRPr lang="en-US" dirty="0"/>
          </a:p>
          <a:p>
            <a:r>
              <a:rPr lang="en-US" dirty="0" smtClean="0"/>
              <a:t>Indian (RAMA) still under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9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1393</Words>
  <Application>Microsoft Macintosh PowerPoint</Application>
  <PresentationFormat>On-screen Show (4:3)</PresentationFormat>
  <Paragraphs>253</Paragraphs>
  <Slides>46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Cooking the GOOS: Our Increasingly Sophisticated Network of Ocean Surface Measurements and its Use in the Detection of Climate Change</vt:lpstr>
      <vt:lpstr>Talk Objective</vt:lpstr>
      <vt:lpstr>SST</vt:lpstr>
      <vt:lpstr>SST</vt:lpstr>
      <vt:lpstr>SST</vt:lpstr>
      <vt:lpstr>SST</vt:lpstr>
      <vt:lpstr>SST</vt:lpstr>
      <vt:lpstr>SST</vt:lpstr>
      <vt:lpstr>SST</vt:lpstr>
      <vt:lpstr>SST</vt:lpstr>
      <vt:lpstr>SST</vt:lpstr>
      <vt:lpstr>SST</vt:lpstr>
      <vt:lpstr>Salinity</vt:lpstr>
      <vt:lpstr>Salinity</vt:lpstr>
      <vt:lpstr>Salinity</vt:lpstr>
      <vt:lpstr>Salinity</vt:lpstr>
      <vt:lpstr>Salinity</vt:lpstr>
      <vt:lpstr>Salinity</vt:lpstr>
      <vt:lpstr>Salinity</vt:lpstr>
      <vt:lpstr>Salinity</vt:lpstr>
      <vt:lpstr>Salinity</vt:lpstr>
      <vt:lpstr>Salinity</vt:lpstr>
      <vt:lpstr>Salinity</vt:lpstr>
      <vt:lpstr>Sea Surface Height (SSH) or Sea Level</vt:lpstr>
      <vt:lpstr>SSH</vt:lpstr>
      <vt:lpstr>SSH</vt:lpstr>
      <vt:lpstr>SSH</vt:lpstr>
      <vt:lpstr>SSH</vt:lpstr>
      <vt:lpstr>SSH</vt:lpstr>
      <vt:lpstr>Surface Velocity</vt:lpstr>
      <vt:lpstr>Surface Velocity</vt:lpstr>
      <vt:lpstr>Surface Velocity</vt:lpstr>
      <vt:lpstr>Surface Velocity</vt:lpstr>
      <vt:lpstr>Surface Velocity</vt:lpstr>
      <vt:lpstr>Surface Vector Winds</vt:lpstr>
      <vt:lpstr>Surface Vector Winds</vt:lpstr>
      <vt:lpstr>Surface Vector Winds</vt:lpstr>
      <vt:lpstr>Ocean Color</vt:lpstr>
      <vt:lpstr>Ocean Color</vt:lpstr>
      <vt:lpstr>Ocean Color</vt:lpstr>
      <vt:lpstr>Ocean Mass</vt:lpstr>
      <vt:lpstr>Ocean Mass</vt:lpstr>
      <vt:lpstr>Ocean Mass</vt:lpstr>
      <vt:lpstr>The Global Ocean Observing System</vt:lpstr>
      <vt:lpstr>The Global Ocean Observing System</vt:lpstr>
      <vt:lpstr>The Global Ocean Observing System</vt:lpstr>
    </vt:vector>
  </TitlesOfParts>
  <Company>UNC Wilmington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Frederick Bingham</dc:creator>
  <cp:lastModifiedBy>BIRS Guest</cp:lastModifiedBy>
  <cp:revision>95</cp:revision>
  <dcterms:created xsi:type="dcterms:W3CDTF">2013-09-03T18:31:14Z</dcterms:created>
  <dcterms:modified xsi:type="dcterms:W3CDTF">2013-10-10T16:37:53Z</dcterms:modified>
</cp:coreProperties>
</file>