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0"/>
  </p:notesMasterIdLst>
  <p:sldIdLst>
    <p:sldId id="269" r:id="rId2"/>
    <p:sldId id="266" r:id="rId3"/>
    <p:sldId id="279" r:id="rId4"/>
    <p:sldId id="310" r:id="rId5"/>
    <p:sldId id="270" r:id="rId6"/>
    <p:sldId id="300" r:id="rId7"/>
    <p:sldId id="276" r:id="rId8"/>
    <p:sldId id="301" r:id="rId9"/>
    <p:sldId id="303" r:id="rId10"/>
    <p:sldId id="281" r:id="rId11"/>
    <p:sldId id="259" r:id="rId12"/>
    <p:sldId id="267" r:id="rId13"/>
    <p:sldId id="282" r:id="rId14"/>
    <p:sldId id="285" r:id="rId15"/>
    <p:sldId id="286" r:id="rId16"/>
    <p:sldId id="268" r:id="rId17"/>
    <p:sldId id="304" r:id="rId18"/>
    <p:sldId id="30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456E"/>
    <a:srgbClr val="755E98"/>
    <a:srgbClr val="934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D8A4D-576D-44FE-A559-D4700FDD66EC}" type="datetimeFigureOut">
              <a:rPr lang="en-US" smtClean="0"/>
              <a:t>2/11/2013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FD744-41C4-40C8-A361-800E1544D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63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FD744-41C4-40C8-A361-800E1544D3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417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Monday, February 11, 2013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Monday, February 11,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Monday, February 11,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Monday, February 11, 2013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Monday, February 11, 2013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Monday, February 11, 2013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Monday, February 11, 2013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Monday, February 11, 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Monday, February 11, 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Monday, February 11, 2013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Monday, February 11, 2013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Monday, February 11,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86800" y="6400800"/>
            <a:ext cx="457200" cy="304800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AutoShape 2" descr="http://t2.gstatic.com/images?q=tbn:ANd9GcTC7-Vlpeqmkoe8Ha3krRqosS3uo8tvi0ZGtF0j9GkVVSmbD44pB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http://t2.gstatic.com/images?q=tbn:ANd9GcTC7-Vlpeqmkoe8Ha3krRqosS3uo8tvi0ZGtF0j9GkVVSmbD44pB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" y="742950"/>
            <a:ext cx="8915400" cy="13906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600" dirty="0" smtClean="0"/>
              <a:t>Probing the IR of geometries </a:t>
            </a:r>
            <a:br>
              <a:rPr lang="en-US" sz="3600" dirty="0" smtClean="0"/>
            </a:br>
            <a:r>
              <a:rPr lang="en-US" sz="3600" dirty="0" smtClean="0"/>
              <a:t>with </a:t>
            </a:r>
            <a:r>
              <a:rPr lang="en-US" sz="3600" dirty="0" err="1" smtClean="0"/>
              <a:t>hyperscaling</a:t>
            </a:r>
            <a:r>
              <a:rPr lang="en-US" sz="3600" dirty="0" smtClean="0"/>
              <a:t> violation</a:t>
            </a:r>
            <a:endParaRPr lang="en-US" sz="3600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286000" y="5334000"/>
            <a:ext cx="4648200" cy="685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r>
              <a:rPr lang="en-US" dirty="0" smtClean="0"/>
              <a:t>Sera </a:t>
            </a:r>
            <a:r>
              <a:rPr lang="en-US" dirty="0" err="1" smtClean="0"/>
              <a:t>Cremonini</a:t>
            </a:r>
            <a:endParaRPr lang="en-US" dirty="0" smtClean="0"/>
          </a:p>
          <a:p>
            <a:pPr marL="18288" indent="0" algn="ctr">
              <a:buNone/>
            </a:pPr>
            <a:r>
              <a:rPr lang="en-US" dirty="0" smtClean="0"/>
              <a:t>Cambridge and Texas A&amp;M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340475"/>
            <a:ext cx="2819400" cy="365125"/>
          </a:xfrm>
        </p:spPr>
        <p:txBody>
          <a:bodyPr/>
          <a:lstStyle/>
          <a:p>
            <a:pPr algn="ctr"/>
            <a:r>
              <a:rPr lang="en-US" sz="2000" b="1" dirty="0" smtClean="0"/>
              <a:t>Banff, February 2013</a:t>
            </a:r>
            <a:endParaRPr lang="en-US" sz="2000" b="1" dirty="0"/>
          </a:p>
        </p:txBody>
      </p:sp>
      <p:pic>
        <p:nvPicPr>
          <p:cNvPr id="3076" name="Picture 4" descr="http://i.telegraph.co.uk/multimedia/archive/01497/banff_1497256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2209799"/>
            <a:ext cx="43815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69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295400" y="4800600"/>
            <a:ext cx="6934200" cy="1828800"/>
          </a:xfrm>
          <a:prstGeom prst="roundRect">
            <a:avLst/>
          </a:prstGeom>
          <a:solidFill>
            <a:schemeClr val="tx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86800" y="6400800"/>
            <a:ext cx="457200" cy="304800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AutoShape 2" descr="http://t2.gstatic.com/images?q=tbn:ANd9GcTC7-Vlpeqmkoe8Ha3krRqosS3uo8tvi0ZGtF0j9GkVVSmbD44pB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http://t2.gstatic.com/images?q=tbn:ANd9GcTC7-Vlpeqmkoe8Ha3krRqosS3uo8tvi0ZGtF0j9GkVVSmbD44pB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1752600" y="5410200"/>
            <a:ext cx="5715000" cy="249767"/>
          </a:xfrm>
          <a:prstGeom prst="rightArrow">
            <a:avLst/>
          </a:prstGeom>
          <a:gradFill flip="none" rotWithShape="1">
            <a:gsLst>
              <a:gs pos="0">
                <a:srgbClr val="000082"/>
              </a:gs>
              <a:gs pos="26000">
                <a:srgbClr val="66008F"/>
              </a:gs>
              <a:gs pos="78000">
                <a:srgbClr val="BA0066"/>
              </a:gs>
              <a:gs pos="97000">
                <a:srgbClr val="FF0000"/>
              </a:gs>
              <a:gs pos="100000">
                <a:srgbClr val="FF00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1524000" y="5063067"/>
            <a:ext cx="1236663" cy="2540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r>
              <a:rPr lang="en-US" sz="1600" dirty="0">
                <a:solidFill>
                  <a:schemeClr val="bg1"/>
                </a:solidFill>
                <a:effectLst/>
              </a:rPr>
              <a:t>AdS</a:t>
            </a:r>
            <a:r>
              <a:rPr lang="en-US" sz="1600" baseline="-25000" dirty="0">
                <a:solidFill>
                  <a:schemeClr val="bg1"/>
                </a:solidFill>
                <a:effectLst/>
              </a:rPr>
              <a:t>2</a:t>
            </a:r>
            <a:r>
              <a:rPr lang="en-US" sz="1600" dirty="0">
                <a:solidFill>
                  <a:schemeClr val="bg1"/>
                </a:solidFill>
                <a:effectLst/>
              </a:rPr>
              <a:t> x R</a:t>
            </a:r>
            <a:r>
              <a:rPr lang="en-US" sz="1600" baseline="30000" dirty="0">
                <a:solidFill>
                  <a:schemeClr val="bg1"/>
                </a:solidFill>
                <a:effectLst/>
              </a:rPr>
              <a:t>2</a:t>
            </a:r>
            <a:endParaRPr lang="en-US" sz="16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6448425" y="5029200"/>
            <a:ext cx="1171575" cy="3429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r>
              <a:rPr lang="en-US" sz="1600" dirty="0" smtClean="0">
                <a:solidFill>
                  <a:schemeClr val="bg1"/>
                </a:solidFill>
                <a:effectLst/>
              </a:rPr>
              <a:t>AdS</a:t>
            </a:r>
            <a:r>
              <a:rPr lang="en-US" sz="1600" baseline="-25000" dirty="0" smtClean="0">
                <a:solidFill>
                  <a:schemeClr val="bg1"/>
                </a:solidFill>
                <a:effectLst/>
              </a:rPr>
              <a:t>4</a:t>
            </a:r>
            <a:endParaRPr lang="en-US" sz="16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4379913" y="5067300"/>
            <a:ext cx="725487" cy="3810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r>
              <a:rPr lang="en-US" sz="1600" dirty="0">
                <a:solidFill>
                  <a:schemeClr val="bg1"/>
                </a:solidFill>
                <a:effectLst/>
              </a:rPr>
              <a:t>(z, </a:t>
            </a:r>
            <a:r>
              <a:rPr lang="en-US" sz="1600" dirty="0">
                <a:solidFill>
                  <a:schemeClr val="bg1"/>
                </a:solidFill>
                <a:effectLst/>
                <a:latin typeface="Symbol" pitchFamily="18" charset="2"/>
              </a:rPr>
              <a:t>q</a:t>
            </a:r>
            <a:r>
              <a:rPr lang="en-US" sz="1600" dirty="0" smtClean="0">
                <a:solidFill>
                  <a:schemeClr val="bg1"/>
                </a:solidFill>
                <a:effectLst/>
              </a:rPr>
              <a:t>) </a:t>
            </a:r>
            <a:endParaRPr lang="en-US" sz="16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381000" y="381000"/>
            <a:ext cx="8915400" cy="45720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2000" dirty="0"/>
              <a:t>F</a:t>
            </a:r>
            <a:r>
              <a:rPr lang="en-US" sz="2000" dirty="0" smtClean="0"/>
              <a:t>lows of this type seen in a number of places, at classical level:</a:t>
            </a:r>
          </a:p>
          <a:p>
            <a:pPr marL="18288" indent="0">
              <a:buNone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/>
              <a:t>E</a:t>
            </a:r>
            <a:r>
              <a:rPr lang="en-US" sz="1800" dirty="0" smtClean="0"/>
              <a:t>ntangled </a:t>
            </a:r>
            <a:r>
              <a:rPr lang="en-US" sz="1800" dirty="0" err="1" smtClean="0"/>
              <a:t>dilaton</a:t>
            </a:r>
            <a:r>
              <a:rPr lang="en-US" sz="1800" dirty="0" smtClean="0"/>
              <a:t> </a:t>
            </a:r>
            <a:r>
              <a:rPr lang="en-US" sz="1800" dirty="0" err="1" smtClean="0"/>
              <a:t>dyons</a:t>
            </a:r>
            <a:r>
              <a:rPr lang="en-US" sz="1800" dirty="0" smtClean="0"/>
              <a:t>  </a:t>
            </a:r>
            <a:r>
              <a:rPr lang="en-US" sz="1600" dirty="0" smtClean="0"/>
              <a:t>[</a:t>
            </a:r>
            <a:r>
              <a:rPr lang="en-US" sz="1600" dirty="0" err="1" smtClean="0"/>
              <a:t>Trivedi</a:t>
            </a:r>
            <a:r>
              <a:rPr lang="en-US" sz="1600" dirty="0" smtClean="0"/>
              <a:t> et al, 1208.2008]  </a:t>
            </a:r>
          </a:p>
          <a:p>
            <a:pPr marL="18288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</a:t>
            </a:r>
            <a:r>
              <a:rPr lang="en-US" sz="1600" dirty="0" err="1" smtClean="0"/>
              <a:t>dyonic</a:t>
            </a:r>
            <a:r>
              <a:rPr lang="en-US" sz="1600" dirty="0" smtClean="0"/>
              <a:t> charges give stabilizing potential for </a:t>
            </a:r>
            <a:r>
              <a:rPr lang="en-US" sz="1600" dirty="0" err="1" smtClean="0"/>
              <a:t>dilaton</a:t>
            </a:r>
            <a:r>
              <a:rPr lang="en-US" sz="1600" dirty="0" smtClean="0"/>
              <a:t> (attractor)</a:t>
            </a:r>
          </a:p>
          <a:p>
            <a:pPr marL="18288" indent="0">
              <a:buNone/>
            </a:pPr>
            <a:r>
              <a:rPr lang="en-US" sz="1800" dirty="0" smtClean="0"/>
              <a:t>    </a:t>
            </a:r>
            <a:r>
              <a:rPr lang="en-US" sz="1600" b="1" dirty="0" smtClean="0">
                <a:solidFill>
                  <a:schemeClr val="accent1"/>
                </a:solidFill>
              </a:rPr>
              <a:t>`fragile’ FS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  <a:r>
              <a:rPr lang="en-US" sz="1600" dirty="0" smtClean="0">
                <a:sym typeface="Wingdings" pitchFamily="2" charset="2"/>
              </a:rPr>
              <a:t></a:t>
            </a:r>
            <a:r>
              <a:rPr lang="en-US" sz="1600" dirty="0" smtClean="0"/>
              <a:t>  small B field drastically changes S</a:t>
            </a:r>
            <a:r>
              <a:rPr lang="en-US" sz="1600" baseline="-25000" dirty="0" smtClean="0"/>
              <a:t>ent</a:t>
            </a:r>
            <a:r>
              <a:rPr lang="en-US" sz="1600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U(1)</a:t>
            </a:r>
            <a:r>
              <a:rPr lang="en-US" sz="1800" baseline="30000" dirty="0" smtClean="0"/>
              <a:t>4</a:t>
            </a:r>
            <a:r>
              <a:rPr lang="en-US" sz="1800" dirty="0" smtClean="0"/>
              <a:t>  truncation of  </a:t>
            </a:r>
            <a:r>
              <a:rPr lang="en-US" sz="1800" i="1" dirty="0" smtClean="0"/>
              <a:t>N</a:t>
            </a:r>
            <a:r>
              <a:rPr lang="en-US" sz="1800" dirty="0" smtClean="0"/>
              <a:t>=8, D=4 gauged SUGRA  [</a:t>
            </a:r>
            <a:r>
              <a:rPr lang="en-US" sz="1600" dirty="0" err="1" smtClean="0"/>
              <a:t>Donos,Gauntlett,Pantelidou</a:t>
            </a:r>
            <a:r>
              <a:rPr lang="en-US" sz="1600" dirty="0" smtClean="0"/>
              <a:t>, 1212.1462]</a:t>
            </a:r>
          </a:p>
          <a:p>
            <a:pPr marL="18288" indent="0">
              <a:buNone/>
            </a:pP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smtClean="0">
                <a:sym typeface="Wingdings" pitchFamily="2" charset="2"/>
              </a:rPr>
              <a:t>   </a:t>
            </a:r>
            <a:r>
              <a:rPr lang="en-US" sz="1600" dirty="0" smtClean="0">
                <a:sym typeface="Wingdings" pitchFamily="2" charset="2"/>
              </a:rPr>
              <a:t>intermediate </a:t>
            </a:r>
            <a:r>
              <a:rPr lang="en-US" sz="1600" dirty="0" smtClean="0">
                <a:latin typeface="Symbol" pitchFamily="18" charset="2"/>
                <a:sym typeface="Wingdings" pitchFamily="2" charset="2"/>
              </a:rPr>
              <a:t>h</a:t>
            </a:r>
            <a:r>
              <a:rPr lang="en-US" sz="1600" dirty="0">
                <a:sym typeface="Wingdings" pitchFamily="2" charset="2"/>
              </a:rPr>
              <a:t>-</a:t>
            </a:r>
            <a:r>
              <a:rPr lang="en-US" sz="1600" dirty="0" smtClean="0">
                <a:sym typeface="Wingdings" pitchFamily="2" charset="2"/>
              </a:rPr>
              <a:t>geometry when q &lt;&lt; </a:t>
            </a:r>
            <a:r>
              <a:rPr lang="en-US" sz="1600" dirty="0" err="1" smtClean="0">
                <a:sym typeface="Wingdings" pitchFamily="2" charset="2"/>
              </a:rPr>
              <a:t>Q</a:t>
            </a:r>
            <a:r>
              <a:rPr lang="en-US" sz="1600" baseline="-25000" dirty="0" err="1" smtClean="0">
                <a:sym typeface="Wingdings" pitchFamily="2" charset="2"/>
              </a:rPr>
              <a:t>other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smtClean="0">
                <a:sym typeface="Wingdings" pitchFamily="2" charset="2"/>
              </a:rPr>
              <a:t>  </a:t>
            </a:r>
            <a:r>
              <a:rPr lang="en-US" sz="1600" b="1" dirty="0" smtClean="0">
                <a:solidFill>
                  <a:schemeClr val="accent1"/>
                </a:solidFill>
                <a:sym typeface="Wingdings" pitchFamily="2" charset="2"/>
              </a:rPr>
              <a:t>charge as resolution mechanism</a:t>
            </a:r>
            <a:endParaRPr lang="en-US" sz="1600" b="1" dirty="0" smtClean="0">
              <a:solidFill>
                <a:schemeClr val="accent1"/>
              </a:solidFill>
            </a:endParaRPr>
          </a:p>
          <a:p>
            <a:pPr marL="18288" indent="0">
              <a:buNone/>
            </a:pPr>
            <a:r>
              <a:rPr lang="en-US" sz="1800" dirty="0" smtClean="0"/>
              <a:t>    </a:t>
            </a:r>
            <a:r>
              <a:rPr lang="en-US" sz="1600" dirty="0" smtClean="0"/>
              <a:t>(double scaling limit, </a:t>
            </a:r>
            <a:r>
              <a:rPr lang="en-US" sz="1600" dirty="0" err="1" smtClean="0"/>
              <a:t>Hartnoll</a:t>
            </a:r>
            <a:r>
              <a:rPr lang="en-US" sz="1600" dirty="0" smtClean="0"/>
              <a:t>/</a:t>
            </a:r>
            <a:r>
              <a:rPr lang="en-US" sz="1600" dirty="0" err="1" smtClean="0"/>
              <a:t>Shaghoulian</a:t>
            </a:r>
            <a:r>
              <a:rPr lang="en-US" sz="1600" dirty="0" smtClean="0"/>
              <a:t>) 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Also IIB truncations to 5D  </a:t>
            </a:r>
            <a:r>
              <a:rPr lang="en-US" sz="1600" dirty="0" smtClean="0"/>
              <a:t>[</a:t>
            </a:r>
            <a:r>
              <a:rPr lang="en-US" sz="1600" dirty="0" err="1">
                <a:sym typeface="Wingdings" pitchFamily="2" charset="2"/>
              </a:rPr>
              <a:t>Kulaxizi</a:t>
            </a:r>
            <a:r>
              <a:rPr lang="en-US" sz="1600" dirty="0">
                <a:sym typeface="Wingdings" pitchFamily="2" charset="2"/>
              </a:rPr>
              <a:t>, </a:t>
            </a:r>
            <a:r>
              <a:rPr lang="en-US" sz="1600" dirty="0" err="1">
                <a:sym typeface="Wingdings" pitchFamily="2" charset="2"/>
              </a:rPr>
              <a:t>Parnachev</a:t>
            </a:r>
            <a:r>
              <a:rPr lang="en-US" sz="1600" dirty="0">
                <a:sym typeface="Wingdings" pitchFamily="2" charset="2"/>
              </a:rPr>
              <a:t>, </a:t>
            </a:r>
            <a:r>
              <a:rPr lang="en-US" sz="1600" dirty="0" err="1">
                <a:sym typeface="Wingdings" pitchFamily="2" charset="2"/>
              </a:rPr>
              <a:t>Schalm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smtClean="0">
                <a:sym typeface="Wingdings" pitchFamily="2" charset="2"/>
              </a:rPr>
              <a:t>1208.2937</a:t>
            </a:r>
            <a:r>
              <a:rPr lang="en-US" sz="1600" dirty="0" smtClean="0"/>
              <a:t>]</a:t>
            </a:r>
          </a:p>
          <a:p>
            <a:pPr marL="18288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</a:t>
            </a:r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smtClean="0"/>
              <a:t>flows to IR </a:t>
            </a:r>
            <a:r>
              <a:rPr lang="en-US" sz="1600" dirty="0" smtClean="0">
                <a:latin typeface="Symbol" pitchFamily="18" charset="2"/>
                <a:sym typeface="Wingdings" pitchFamily="2" charset="2"/>
              </a:rPr>
              <a:t>h</a:t>
            </a:r>
            <a:r>
              <a:rPr lang="en-US" sz="1600" dirty="0" smtClean="0">
                <a:sym typeface="Wingdings" pitchFamily="2" charset="2"/>
              </a:rPr>
              <a:t>-geometry in IR , </a:t>
            </a:r>
            <a:r>
              <a:rPr lang="en-US" sz="1600" b="1" dirty="0" smtClean="0">
                <a:solidFill>
                  <a:schemeClr val="accent1"/>
                </a:solidFill>
              </a:rPr>
              <a:t>conformal </a:t>
            </a:r>
            <a:r>
              <a:rPr lang="en-US" sz="1600" b="1" dirty="0">
                <a:solidFill>
                  <a:schemeClr val="accent1"/>
                </a:solidFill>
              </a:rPr>
              <a:t>to  AdS</a:t>
            </a:r>
            <a:r>
              <a:rPr lang="en-US" sz="1600" b="1" baseline="-25000" dirty="0">
                <a:solidFill>
                  <a:schemeClr val="accent1"/>
                </a:solidFill>
              </a:rPr>
              <a:t>2</a:t>
            </a:r>
            <a:r>
              <a:rPr lang="en-US" sz="1600" b="1" dirty="0">
                <a:solidFill>
                  <a:schemeClr val="accent1"/>
                </a:solidFill>
              </a:rPr>
              <a:t> x </a:t>
            </a:r>
            <a:r>
              <a:rPr lang="en-US" sz="1600" b="1" dirty="0" smtClean="0">
                <a:solidFill>
                  <a:schemeClr val="accent1"/>
                </a:solidFill>
              </a:rPr>
              <a:t>R</a:t>
            </a:r>
            <a:r>
              <a:rPr lang="en-US" sz="1600" b="1" baseline="30000" dirty="0" smtClean="0">
                <a:solidFill>
                  <a:schemeClr val="accent1"/>
                </a:solidFill>
              </a:rPr>
              <a:t>3</a:t>
            </a:r>
          </a:p>
          <a:p>
            <a:pPr marL="18288" indent="0">
              <a:buNone/>
            </a:pPr>
            <a:endParaRPr lang="en-US" sz="1800" b="1" baseline="30000" dirty="0">
              <a:solidFill>
                <a:schemeClr val="accent1"/>
              </a:solidFill>
              <a:effectLst/>
            </a:endParaRPr>
          </a:p>
          <a:p>
            <a:pPr marL="18288" indent="0">
              <a:buNone/>
            </a:pPr>
            <a:r>
              <a:rPr lang="en-US" sz="1800" dirty="0" smtClean="0">
                <a:solidFill>
                  <a:prstClr val="white"/>
                </a:solidFill>
                <a:effectLst/>
              </a:rPr>
              <a:t>     …</a:t>
            </a:r>
            <a:endParaRPr lang="en-US" sz="1600" dirty="0">
              <a:solidFill>
                <a:prstClr val="white"/>
              </a:solidFill>
              <a:effectLst/>
            </a:endParaRPr>
          </a:p>
          <a:p>
            <a:pPr marL="18288" indent="0">
              <a:buNone/>
            </a:pPr>
            <a:endParaRPr lang="en-US" sz="1800" b="1" baseline="30000" dirty="0" smtClean="0">
              <a:solidFill>
                <a:schemeClr val="accent1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069695"/>
            <a:ext cx="2124075" cy="407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Subtitle 2"/>
          <p:cNvSpPr txBox="1">
            <a:spLocks/>
          </p:cNvSpPr>
          <p:nvPr/>
        </p:nvSpPr>
        <p:spPr>
          <a:xfrm>
            <a:off x="4543425" y="6057900"/>
            <a:ext cx="2695575" cy="3429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r>
              <a:rPr lang="en-US" sz="1600" b="1" dirty="0" smtClean="0">
                <a:solidFill>
                  <a:schemeClr val="bg1"/>
                </a:solidFill>
                <a:effectLst/>
              </a:rPr>
              <a:t>double scaling limit</a:t>
            </a:r>
            <a:endParaRPr lang="en-US" sz="1600" b="1" dirty="0">
              <a:solidFill>
                <a:schemeClr val="bg1"/>
              </a:solidFill>
              <a:effectLst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2209800" y="5659967"/>
            <a:ext cx="1143000" cy="414867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352800" y="5659967"/>
            <a:ext cx="950913" cy="414868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90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86800" y="6400800"/>
            <a:ext cx="457200" cy="304800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381000" y="1752600"/>
            <a:ext cx="8534400" cy="24384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dirty="0" smtClean="0"/>
              <a:t>Given emergence of IR AdS</a:t>
            </a:r>
            <a:r>
              <a:rPr lang="en-US" sz="1800" baseline="-25000" dirty="0" smtClean="0"/>
              <a:t>2 </a:t>
            </a:r>
            <a:r>
              <a:rPr lang="en-US" sz="1800" dirty="0" smtClean="0"/>
              <a:t>factor, new puzzle: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well-known </a:t>
            </a:r>
            <a:r>
              <a:rPr lang="en-US" sz="1800" b="1" dirty="0" smtClean="0">
                <a:solidFill>
                  <a:schemeClr val="accent1"/>
                </a:solidFill>
              </a:rPr>
              <a:t>extensive ground state entropy</a:t>
            </a:r>
            <a:r>
              <a:rPr lang="en-US" sz="1800" dirty="0" smtClean="0">
                <a:solidFill>
                  <a:schemeClr val="accent1"/>
                </a:solidFill>
              </a:rPr>
              <a:t> </a:t>
            </a:r>
            <a:r>
              <a:rPr lang="en-US" sz="1800" dirty="0" smtClean="0"/>
              <a:t>of AdS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x R</a:t>
            </a:r>
            <a:r>
              <a:rPr lang="en-US" sz="1800" baseline="30000" dirty="0" smtClean="0"/>
              <a:t>2</a:t>
            </a:r>
            <a:endParaRPr lang="en-US" sz="1800" dirty="0" smtClean="0"/>
          </a:p>
          <a:p>
            <a:pPr marL="18288" indent="0">
              <a:buNone/>
            </a:pP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smtClean="0">
                <a:sym typeface="Wingdings" pitchFamily="2" charset="2"/>
              </a:rPr>
              <a:t>   not expected to describe true ground state of system </a:t>
            </a:r>
          </a:p>
          <a:p>
            <a:pPr marL="18288" indent="0">
              <a:buNone/>
            </a:pP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smtClean="0">
                <a:sym typeface="Wingdings" pitchFamily="2" charset="2"/>
              </a:rPr>
              <a:t>    not ultimate endpoint of scaling geometries 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>
              <a:sym typeface="Wingdings" pitchFamily="2" charset="2"/>
            </a:endParaRPr>
          </a:p>
          <a:p>
            <a:pPr marL="18288" indent="0">
              <a:buNone/>
            </a:pPr>
            <a:r>
              <a:rPr lang="en-US" sz="1800" dirty="0"/>
              <a:t>AdS</a:t>
            </a:r>
            <a:r>
              <a:rPr lang="en-US" sz="1800" baseline="-25000" dirty="0"/>
              <a:t>2</a:t>
            </a:r>
            <a:r>
              <a:rPr lang="en-US" sz="1800" dirty="0"/>
              <a:t> x R</a:t>
            </a:r>
            <a:r>
              <a:rPr lang="en-US" sz="1800" baseline="30000" dirty="0"/>
              <a:t>2</a:t>
            </a:r>
            <a:r>
              <a:rPr lang="en-US" sz="1800" dirty="0" smtClean="0">
                <a:sym typeface="Wingdings" pitchFamily="2" charset="2"/>
              </a:rPr>
              <a:t> known to suffer from </a:t>
            </a:r>
            <a:r>
              <a:rPr lang="en-US" sz="1800" b="1" dirty="0" smtClean="0">
                <a:solidFill>
                  <a:schemeClr val="accent1"/>
                </a:solidFill>
                <a:sym typeface="Wingdings" pitchFamily="2" charset="2"/>
              </a:rPr>
              <a:t>spatially modulated instabilities </a:t>
            </a:r>
            <a:r>
              <a:rPr lang="en-US" sz="1800" b="1" dirty="0">
                <a:sym typeface="Wingdings" pitchFamily="2" charset="2"/>
              </a:rPr>
              <a:t> </a:t>
            </a:r>
            <a:r>
              <a:rPr lang="en-US" sz="1800" dirty="0" smtClean="0">
                <a:sym typeface="Wingdings" pitchFamily="2" charset="2"/>
              </a:rPr>
              <a:t>(at finite k) </a:t>
            </a:r>
          </a:p>
          <a:p>
            <a:pPr marL="18288" indent="0">
              <a:buNone/>
            </a:pP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   </a:t>
            </a:r>
            <a:r>
              <a:rPr lang="en-US" sz="1600" dirty="0" smtClean="0">
                <a:sym typeface="Wingdings" pitchFamily="2" charset="2"/>
              </a:rPr>
              <a:t>(e.g. </a:t>
            </a:r>
            <a:r>
              <a:rPr lang="en-US" sz="1600" dirty="0" err="1" smtClean="0">
                <a:sym typeface="Wingdings" pitchFamily="2" charset="2"/>
              </a:rPr>
              <a:t>Ooguri</a:t>
            </a:r>
            <a:r>
              <a:rPr lang="en-US" sz="1600" dirty="0">
                <a:sym typeface="Wingdings" pitchFamily="2" charset="2"/>
              </a:rPr>
              <a:t> </a:t>
            </a:r>
            <a:r>
              <a:rPr lang="en-US" sz="1600" dirty="0" smtClean="0">
                <a:sym typeface="Wingdings" pitchFamily="2" charset="2"/>
              </a:rPr>
              <a:t>et al, </a:t>
            </a:r>
            <a:r>
              <a:rPr lang="en-US" sz="1600" dirty="0" err="1" smtClean="0">
                <a:sym typeface="Wingdings" pitchFamily="2" charset="2"/>
              </a:rPr>
              <a:t>Donos</a:t>
            </a:r>
            <a:r>
              <a:rPr lang="en-US" sz="1600" dirty="0" smtClean="0">
                <a:sym typeface="Wingdings" pitchFamily="2" charset="2"/>
              </a:rPr>
              <a:t>/</a:t>
            </a:r>
            <a:r>
              <a:rPr lang="en-US" sz="1600" dirty="0" err="1" smtClean="0">
                <a:sym typeface="Wingdings" pitchFamily="2" charset="2"/>
              </a:rPr>
              <a:t>Gauntlett</a:t>
            </a:r>
            <a:r>
              <a:rPr lang="en-US" sz="1600" dirty="0" smtClean="0">
                <a:sym typeface="Wingdings" pitchFamily="2" charset="2"/>
              </a:rPr>
              <a:t>/</a:t>
            </a:r>
            <a:r>
              <a:rPr lang="en-US" sz="1600" dirty="0" err="1" smtClean="0">
                <a:sym typeface="Wingdings" pitchFamily="2" charset="2"/>
              </a:rPr>
              <a:t>Pantelidou</a:t>
            </a:r>
            <a:r>
              <a:rPr lang="en-US" sz="1600" dirty="0" smtClean="0">
                <a:sym typeface="Wingdings" pitchFamily="2" charset="2"/>
              </a:rPr>
              <a:t>, …)</a:t>
            </a:r>
            <a:endParaRPr lang="en-US" sz="1600" dirty="0" smtClean="0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81000" y="4800600"/>
            <a:ext cx="8153400" cy="12192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2000" dirty="0" smtClean="0"/>
              <a:t>Our logic: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use knowledge of instabilities of IR </a:t>
            </a:r>
            <a:r>
              <a:rPr lang="en-US" sz="1800" dirty="0"/>
              <a:t>AdS</a:t>
            </a:r>
            <a:r>
              <a:rPr lang="en-US" sz="1800" baseline="-25000" dirty="0"/>
              <a:t>2</a:t>
            </a:r>
            <a:r>
              <a:rPr lang="en-US" sz="1800" dirty="0" smtClean="0"/>
              <a:t> region to explore which </a:t>
            </a:r>
            <a:r>
              <a:rPr lang="en-US" sz="1800" dirty="0"/>
              <a:t>(z, </a:t>
            </a:r>
            <a:r>
              <a:rPr lang="en-US" sz="1800" dirty="0">
                <a:latin typeface="Symbol" pitchFamily="18" charset="2"/>
              </a:rPr>
              <a:t>q</a:t>
            </a:r>
            <a:r>
              <a:rPr lang="en-US" sz="1800" dirty="0"/>
              <a:t>) </a:t>
            </a:r>
            <a:r>
              <a:rPr lang="en-US" sz="1800" dirty="0" smtClean="0"/>
              <a:t>scaling geometries may be unstable to spatially modulated phases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4724400"/>
            <a:ext cx="8153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28600" y="381000"/>
            <a:ext cx="5715000" cy="3810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2400" dirty="0" smtClean="0"/>
              <a:t>Spatially modulated instabilities</a:t>
            </a:r>
            <a:endParaRPr lang="en-US" sz="2000" b="1" dirty="0" smtClean="0">
              <a:solidFill>
                <a:srgbClr val="B1456E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28600" y="762000"/>
            <a:ext cx="2895600" cy="3810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b="1" dirty="0" smtClean="0">
                <a:solidFill>
                  <a:srgbClr val="FFC000"/>
                </a:solidFill>
              </a:rPr>
              <a:t>[arXiv:1212.4172] </a:t>
            </a:r>
          </a:p>
        </p:txBody>
      </p:sp>
      <p:pic>
        <p:nvPicPr>
          <p:cNvPr id="11" name="Picture 2" descr="C:\Users\Sera\Desktop\puzz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2400"/>
            <a:ext cx="1981200" cy="1981200"/>
          </a:xfrm>
          <a:prstGeom prst="rect">
            <a:avLst/>
          </a:prstGeom>
          <a:noFill/>
          <a:ln>
            <a:solidFill>
              <a:schemeClr val="accent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33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86800" y="6400800"/>
            <a:ext cx="457200" cy="304800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04800" y="914400"/>
            <a:ext cx="8610600" cy="5486400"/>
          </a:xfrm>
          <a:prstGeom prst="roundRect">
            <a:avLst/>
          </a:prstGeom>
          <a:solidFill>
            <a:schemeClr val="tx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862" y="1596359"/>
            <a:ext cx="3843338" cy="384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685800" y="2133600"/>
            <a:ext cx="8001000" cy="381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Require  </a:t>
            </a:r>
            <a:r>
              <a:rPr lang="en-US" sz="1800" i="1" dirty="0" smtClean="0">
                <a:solidFill>
                  <a:schemeClr val="bg1"/>
                </a:solidFill>
                <a:effectLst/>
              </a:rPr>
              <a:t>f </a:t>
            </a:r>
            <a:r>
              <a:rPr lang="en-US" sz="1800" dirty="0" smtClean="0">
                <a:solidFill>
                  <a:schemeClr val="bg1"/>
                </a:solidFill>
                <a:effectLst/>
                <a:latin typeface="Symbol" pitchFamily="18" charset="2"/>
              </a:rPr>
              <a:t>(f)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  and </a:t>
            </a:r>
            <a:r>
              <a:rPr lang="en-US" sz="1800" i="1" dirty="0" smtClean="0">
                <a:solidFill>
                  <a:schemeClr val="bg1"/>
                </a:solidFill>
                <a:effectLst/>
              </a:rPr>
              <a:t>V </a:t>
            </a:r>
            <a:r>
              <a:rPr lang="en-US" sz="1800" dirty="0" smtClean="0">
                <a:solidFill>
                  <a:schemeClr val="bg1"/>
                </a:solidFill>
                <a:effectLst/>
                <a:latin typeface="Symbol" pitchFamily="18" charset="2"/>
              </a:rPr>
              <a:t>(f)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  to give</a:t>
            </a:r>
            <a:r>
              <a:rPr lang="en-US" sz="1800" dirty="0">
                <a:solidFill>
                  <a:schemeClr val="bg1"/>
                </a:solidFill>
                <a:effectLst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AdS</a:t>
            </a:r>
            <a:r>
              <a:rPr lang="en-US" sz="1800" baseline="-25000" dirty="0" smtClean="0">
                <a:solidFill>
                  <a:schemeClr val="bg1"/>
                </a:solidFill>
                <a:effectLst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1800" dirty="0">
                <a:solidFill>
                  <a:schemeClr val="bg1"/>
                </a:solidFill>
                <a:effectLst/>
              </a:rPr>
              <a:t>x R</a:t>
            </a:r>
            <a:r>
              <a:rPr lang="en-US" sz="1800" baseline="30000" dirty="0">
                <a:solidFill>
                  <a:schemeClr val="bg1"/>
                </a:solidFill>
                <a:effectLst/>
              </a:rPr>
              <a:t>2</a:t>
            </a:r>
            <a:r>
              <a:rPr lang="en-US" sz="1800" dirty="0">
                <a:solidFill>
                  <a:schemeClr val="bg1"/>
                </a:solidFill>
                <a:effectLst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in the deep IR  (constraints)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85800" y="4495800"/>
            <a:ext cx="8001000" cy="762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Ask whether any modes                                        violate </a:t>
            </a:r>
            <a:r>
              <a:rPr lang="en-US" sz="1800" dirty="0">
                <a:solidFill>
                  <a:schemeClr val="bg1"/>
                </a:solidFill>
                <a:effectLst/>
              </a:rPr>
              <a:t>AdS</a:t>
            </a:r>
            <a:r>
              <a:rPr lang="en-US" sz="1800" baseline="-25000" dirty="0">
                <a:solidFill>
                  <a:schemeClr val="bg1"/>
                </a:solidFill>
                <a:effectLst/>
              </a:rPr>
              <a:t>2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bound</a:t>
            </a:r>
          </a:p>
          <a:p>
            <a:pPr marL="18288" indent="0">
              <a:buNone/>
            </a:pPr>
            <a:r>
              <a:rPr lang="en-US" sz="1800" dirty="0" smtClean="0">
                <a:solidFill>
                  <a:schemeClr val="bg1"/>
                </a:solidFill>
                <a:effectLst/>
                <a:sym typeface="Wingdings" pitchFamily="2" charset="2"/>
              </a:rPr>
              <a:t>     </a:t>
            </a:r>
            <a:r>
              <a:rPr lang="en-US" sz="1800" b="1" dirty="0" smtClean="0">
                <a:solidFill>
                  <a:schemeClr val="accent2"/>
                </a:solidFill>
                <a:effectLst/>
                <a:sym typeface="Wingdings" pitchFamily="2" charset="2"/>
              </a:rPr>
              <a:t>instability conditions for generic </a:t>
            </a:r>
            <a:r>
              <a:rPr lang="en-US" sz="1800" b="1" i="1" dirty="0">
                <a:solidFill>
                  <a:schemeClr val="accent2"/>
                </a:solidFill>
                <a:effectLst/>
              </a:rPr>
              <a:t>f </a:t>
            </a:r>
            <a:r>
              <a:rPr lang="en-US" sz="1800" b="1" dirty="0">
                <a:solidFill>
                  <a:schemeClr val="accent2"/>
                </a:solidFill>
                <a:effectLst/>
                <a:latin typeface="Symbol" pitchFamily="18" charset="2"/>
              </a:rPr>
              <a:t>(</a:t>
            </a:r>
            <a:r>
              <a:rPr lang="en-US" sz="1800" b="1" dirty="0" err="1" smtClean="0">
                <a:solidFill>
                  <a:schemeClr val="accent2"/>
                </a:solidFill>
                <a:effectLst/>
                <a:latin typeface="Symbol" pitchFamily="18" charset="2"/>
              </a:rPr>
              <a:t>f</a:t>
            </a:r>
            <a:r>
              <a:rPr lang="en-US" sz="1800" b="1" baseline="-25000" dirty="0" err="1">
                <a:solidFill>
                  <a:schemeClr val="accent2"/>
                </a:solidFill>
                <a:effectLst/>
              </a:rPr>
              <a:t>h</a:t>
            </a:r>
            <a:r>
              <a:rPr lang="en-US" sz="1800" b="1" dirty="0" smtClean="0">
                <a:solidFill>
                  <a:schemeClr val="accent2"/>
                </a:solidFill>
                <a:effectLst/>
                <a:latin typeface="Symbol" pitchFamily="18" charset="2"/>
              </a:rPr>
              <a:t>)</a:t>
            </a:r>
            <a:r>
              <a:rPr lang="en-US" sz="1800" b="1" dirty="0" smtClean="0">
                <a:solidFill>
                  <a:schemeClr val="accent2"/>
                </a:solidFill>
                <a:effectLst/>
              </a:rPr>
              <a:t>  </a:t>
            </a:r>
            <a:r>
              <a:rPr lang="en-US" sz="1800" b="1" dirty="0">
                <a:solidFill>
                  <a:schemeClr val="accent2"/>
                </a:solidFill>
                <a:effectLst/>
              </a:rPr>
              <a:t>and </a:t>
            </a:r>
            <a:r>
              <a:rPr lang="en-US" sz="1800" b="1" i="1" dirty="0">
                <a:solidFill>
                  <a:schemeClr val="accent2"/>
                </a:solidFill>
                <a:effectLst/>
              </a:rPr>
              <a:t>V </a:t>
            </a:r>
            <a:r>
              <a:rPr lang="en-US" sz="1800" b="1" dirty="0">
                <a:solidFill>
                  <a:schemeClr val="accent2"/>
                </a:solidFill>
                <a:effectLst/>
                <a:latin typeface="Symbol" pitchFamily="18" charset="2"/>
              </a:rPr>
              <a:t>(</a:t>
            </a:r>
            <a:r>
              <a:rPr lang="en-US" sz="1800" b="1" dirty="0" err="1" smtClean="0">
                <a:solidFill>
                  <a:schemeClr val="accent2"/>
                </a:solidFill>
                <a:effectLst/>
                <a:latin typeface="Symbol" pitchFamily="18" charset="2"/>
              </a:rPr>
              <a:t>f</a:t>
            </a:r>
            <a:r>
              <a:rPr lang="en-US" sz="1800" b="1" baseline="-25000" dirty="0" err="1" smtClean="0">
                <a:solidFill>
                  <a:schemeClr val="accent2"/>
                </a:solidFill>
                <a:effectLst/>
              </a:rPr>
              <a:t>h</a:t>
            </a:r>
            <a:r>
              <a:rPr lang="en-US" sz="1800" b="1" dirty="0" smtClean="0">
                <a:solidFill>
                  <a:schemeClr val="accent2"/>
                </a:solidFill>
                <a:effectLst/>
                <a:latin typeface="Symbol" pitchFamily="18" charset="2"/>
              </a:rPr>
              <a:t>)</a:t>
            </a:r>
            <a:r>
              <a:rPr lang="en-US" sz="1800" b="1" dirty="0" smtClean="0">
                <a:solidFill>
                  <a:schemeClr val="accent2"/>
                </a:solidFill>
                <a:effectLst/>
                <a:sym typeface="Wingdings" pitchFamily="2" charset="2"/>
              </a:rPr>
              <a:t>  </a:t>
            </a:r>
            <a:r>
              <a:rPr lang="en-US" sz="1800" dirty="0" smtClean="0">
                <a:solidFill>
                  <a:schemeClr val="bg1"/>
                </a:solidFill>
                <a:effectLst/>
                <a:sym typeface="Wingdings" pitchFamily="2" charset="2"/>
              </a:rPr>
              <a:t>(purely B field case)</a:t>
            </a:r>
            <a:endParaRPr lang="en-US" sz="1800" dirty="0" smtClean="0">
              <a:solidFill>
                <a:schemeClr val="bg1"/>
              </a:solidFill>
              <a:effectLst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662" y="1606535"/>
            <a:ext cx="1633538" cy="37466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3429000"/>
            <a:ext cx="7867650" cy="855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685800" y="1143000"/>
            <a:ext cx="32766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Back to simple EMD model:</a:t>
            </a:r>
          </a:p>
          <a:p>
            <a:pPr marL="18288" indent="0">
              <a:buNone/>
            </a:pPr>
            <a:endParaRPr lang="en-US" sz="1600" dirty="0">
              <a:solidFill>
                <a:schemeClr val="bg1"/>
              </a:solidFill>
              <a:effectLst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685800" y="54102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Map to </a:t>
            </a:r>
            <a:r>
              <a:rPr lang="en-US" sz="1800" b="1" dirty="0" smtClean="0">
                <a:solidFill>
                  <a:schemeClr val="accent2"/>
                </a:solidFill>
                <a:effectLst/>
              </a:rPr>
              <a:t>conditions on </a:t>
            </a:r>
            <a:r>
              <a:rPr lang="en-US" sz="1800" b="1" dirty="0">
                <a:solidFill>
                  <a:schemeClr val="accent2"/>
                </a:solidFill>
                <a:effectLst/>
              </a:rPr>
              <a:t>(z, </a:t>
            </a:r>
            <a:r>
              <a:rPr lang="en-US" sz="1800" b="1" dirty="0">
                <a:solidFill>
                  <a:schemeClr val="accent2"/>
                </a:solidFill>
                <a:effectLst/>
                <a:latin typeface="Symbol" pitchFamily="18" charset="2"/>
              </a:rPr>
              <a:t>q</a:t>
            </a:r>
            <a:r>
              <a:rPr lang="en-US" sz="1800" b="1" dirty="0">
                <a:solidFill>
                  <a:schemeClr val="accent2"/>
                </a:solidFill>
                <a:effectLst/>
              </a:rPr>
              <a:t>)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  by requiring  </a:t>
            </a:r>
            <a:r>
              <a:rPr lang="en-US" sz="1800" i="1" dirty="0">
                <a:solidFill>
                  <a:schemeClr val="bg1"/>
                </a:solidFill>
                <a:effectLst/>
              </a:rPr>
              <a:t>f </a:t>
            </a:r>
            <a:r>
              <a:rPr lang="en-US" sz="1800" dirty="0">
                <a:solidFill>
                  <a:schemeClr val="bg1"/>
                </a:solidFill>
                <a:effectLst/>
                <a:latin typeface="Symbol" pitchFamily="18" charset="2"/>
              </a:rPr>
              <a:t>(f)</a:t>
            </a:r>
            <a:r>
              <a:rPr lang="en-US" sz="1800" dirty="0">
                <a:solidFill>
                  <a:schemeClr val="bg1"/>
                </a:solidFill>
                <a:effectLst/>
              </a:rPr>
              <a:t>  and </a:t>
            </a:r>
            <a:r>
              <a:rPr lang="en-US" sz="1800" i="1" dirty="0">
                <a:solidFill>
                  <a:schemeClr val="bg1"/>
                </a:solidFill>
                <a:effectLst/>
              </a:rPr>
              <a:t>V </a:t>
            </a:r>
            <a:r>
              <a:rPr lang="en-US" sz="1800" dirty="0">
                <a:solidFill>
                  <a:schemeClr val="bg1"/>
                </a:solidFill>
                <a:effectLst/>
                <a:latin typeface="Symbol" pitchFamily="18" charset="2"/>
              </a:rPr>
              <a:t>(f)</a:t>
            </a:r>
            <a:r>
              <a:rPr lang="en-US" sz="1800" dirty="0">
                <a:solidFill>
                  <a:schemeClr val="bg1"/>
                </a:solidFill>
                <a:effectLst/>
              </a:rPr>
              <a:t>  to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support intermediate scaling region</a:t>
            </a:r>
            <a:endParaRPr lang="en-US" sz="1600" dirty="0">
              <a:solidFill>
                <a:schemeClr val="bg1"/>
              </a:solidFill>
              <a:effectLst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04800" y="304800"/>
            <a:ext cx="8153400" cy="3810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2000" u="sng" dirty="0" smtClean="0"/>
              <a:t>Steps:</a:t>
            </a:r>
            <a:endParaRPr lang="en-US" sz="2000" b="1" u="sng" dirty="0" smtClean="0">
              <a:solidFill>
                <a:srgbClr val="B1456E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421" y="4495800"/>
            <a:ext cx="2125579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Subtitle 2"/>
          <p:cNvSpPr txBox="1">
            <a:spLocks/>
          </p:cNvSpPr>
          <p:nvPr/>
        </p:nvSpPr>
        <p:spPr>
          <a:xfrm>
            <a:off x="685800" y="2743200"/>
            <a:ext cx="8001000" cy="685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Study </a:t>
            </a:r>
            <a:r>
              <a:rPr lang="en-US" sz="1800" b="1" dirty="0" smtClean="0">
                <a:solidFill>
                  <a:srgbClr val="B1456E"/>
                </a:solidFill>
                <a:effectLst/>
              </a:rPr>
              <a:t>spatially modulated</a:t>
            </a:r>
            <a:r>
              <a:rPr lang="en-US" sz="1800" b="1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perturbations of near-horizon </a:t>
            </a:r>
            <a:r>
              <a:rPr lang="en-US" sz="1800" dirty="0">
                <a:solidFill>
                  <a:schemeClr val="bg1"/>
                </a:solidFill>
                <a:effectLst/>
              </a:rPr>
              <a:t>AdS</a:t>
            </a:r>
            <a:r>
              <a:rPr lang="en-US" sz="1800" baseline="-25000" dirty="0">
                <a:solidFill>
                  <a:schemeClr val="bg1"/>
                </a:solidFill>
                <a:effectLst/>
              </a:rPr>
              <a:t>2</a:t>
            </a:r>
            <a:r>
              <a:rPr lang="en-US" sz="1800" dirty="0">
                <a:solidFill>
                  <a:schemeClr val="bg1"/>
                </a:solidFill>
                <a:effectLst/>
              </a:rPr>
              <a:t> x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R</a:t>
            </a:r>
            <a:r>
              <a:rPr lang="en-US" sz="1800" baseline="30000" dirty="0" smtClean="0">
                <a:solidFill>
                  <a:schemeClr val="bg1"/>
                </a:solidFill>
                <a:effectLst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 :</a:t>
            </a:r>
          </a:p>
          <a:p>
            <a:pPr marL="384048" lvl="1" indent="0">
              <a:buNone/>
            </a:pPr>
            <a:r>
              <a:rPr lang="en-US" sz="1400" dirty="0" smtClean="0">
                <a:solidFill>
                  <a:schemeClr val="bg1"/>
                </a:solidFill>
                <a:effectLst/>
              </a:rPr>
              <a:t>(following logic of </a:t>
            </a:r>
            <a:r>
              <a:rPr lang="en-US" sz="1400" dirty="0" err="1" smtClean="0">
                <a:solidFill>
                  <a:schemeClr val="bg1"/>
                </a:solidFill>
                <a:effectLst/>
              </a:rPr>
              <a:t>Donos</a:t>
            </a:r>
            <a:r>
              <a:rPr lang="en-US" sz="1400" dirty="0" smtClean="0">
                <a:solidFill>
                  <a:schemeClr val="bg1"/>
                </a:solidFill>
                <a:effectLst/>
              </a:rPr>
              <a:t>/</a:t>
            </a:r>
            <a:r>
              <a:rPr lang="en-US" sz="1400" dirty="0" err="1" smtClean="0">
                <a:solidFill>
                  <a:schemeClr val="bg1"/>
                </a:solidFill>
                <a:effectLst/>
              </a:rPr>
              <a:t>Gauntlett</a:t>
            </a:r>
            <a:r>
              <a:rPr lang="en-US" sz="1400" dirty="0" smtClean="0">
                <a:solidFill>
                  <a:schemeClr val="bg1"/>
                </a:solidFill>
                <a:effectLst/>
              </a:rPr>
              <a:t>/</a:t>
            </a:r>
            <a:r>
              <a:rPr lang="en-US" sz="1400" dirty="0" err="1" smtClean="0">
                <a:solidFill>
                  <a:schemeClr val="bg1"/>
                </a:solidFill>
                <a:effectLst/>
              </a:rPr>
              <a:t>Pantelidou</a:t>
            </a:r>
            <a:r>
              <a:rPr lang="en-US" sz="1400" dirty="0" smtClean="0">
                <a:solidFill>
                  <a:schemeClr val="bg1"/>
                </a:solidFill>
                <a:effectLst/>
              </a:rPr>
              <a:t> 1109.0471)</a:t>
            </a:r>
            <a:endParaRPr lang="en-US" sz="140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7749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86800" y="6400800"/>
            <a:ext cx="457200" cy="304800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04800" y="304800"/>
            <a:ext cx="8153400" cy="3810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2000" u="sng" dirty="0"/>
              <a:t>S</a:t>
            </a:r>
            <a:r>
              <a:rPr lang="en-US" sz="2000" u="sng" dirty="0" smtClean="0"/>
              <a:t>pectrum of scaling dimension</a:t>
            </a:r>
            <a:endParaRPr lang="en-US" sz="2000" b="1" u="sng" dirty="0" smtClean="0">
              <a:solidFill>
                <a:srgbClr val="B1456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" y="990600"/>
            <a:ext cx="8458200" cy="5486400"/>
          </a:xfrm>
          <a:prstGeom prst="roundRect">
            <a:avLst/>
          </a:prstGeom>
          <a:solidFill>
            <a:schemeClr val="tx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38200" y="1198357"/>
            <a:ext cx="8001000" cy="70664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b="1" u="sng" dirty="0" smtClean="0">
                <a:solidFill>
                  <a:schemeClr val="bg1"/>
                </a:solidFill>
                <a:effectLst/>
              </a:rPr>
              <a:t>k=0 case</a:t>
            </a:r>
          </a:p>
          <a:p>
            <a:pPr marL="18288" indent="0">
              <a:buNone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Don’t expect instabilities </a:t>
            </a:r>
            <a:r>
              <a:rPr lang="en-US" sz="1800" dirty="0">
                <a:solidFill>
                  <a:schemeClr val="bg1"/>
                </a:solidFill>
                <a:effectLst/>
              </a:rPr>
              <a:t>for AdS</a:t>
            </a:r>
            <a:r>
              <a:rPr lang="en-US" sz="1800" baseline="-25000" dirty="0">
                <a:solidFill>
                  <a:schemeClr val="bg1"/>
                </a:solidFill>
                <a:effectLst/>
              </a:rPr>
              <a:t>2</a:t>
            </a:r>
            <a:r>
              <a:rPr lang="en-US" sz="1800" dirty="0">
                <a:solidFill>
                  <a:schemeClr val="bg1"/>
                </a:solidFill>
                <a:effectLst/>
              </a:rPr>
              <a:t> x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R</a:t>
            </a:r>
            <a:r>
              <a:rPr lang="en-US" sz="1800" baseline="30000" dirty="0" smtClean="0">
                <a:solidFill>
                  <a:schemeClr val="bg1"/>
                </a:solidFill>
                <a:effectLst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effectLst/>
              </a:rPr>
              <a:t>(e.g. </a:t>
            </a:r>
            <a:r>
              <a:rPr lang="en-US" sz="1600" dirty="0" err="1" smtClean="0">
                <a:solidFill>
                  <a:schemeClr val="bg1"/>
                </a:solidFill>
                <a:effectLst/>
              </a:rPr>
              <a:t>Almuhairi</a:t>
            </a:r>
            <a:r>
              <a:rPr lang="en-US" sz="1600" dirty="0" smtClean="0">
                <a:solidFill>
                  <a:schemeClr val="bg1"/>
                </a:solidFill>
                <a:effectLst/>
              </a:rPr>
              <a:t>/</a:t>
            </a:r>
            <a:r>
              <a:rPr lang="en-US" sz="1600" dirty="0" err="1" smtClean="0">
                <a:solidFill>
                  <a:schemeClr val="bg1"/>
                </a:solidFill>
                <a:effectLst/>
              </a:rPr>
              <a:t>Polchinski</a:t>
            </a:r>
            <a:r>
              <a:rPr lang="en-US" sz="1600" dirty="0" smtClean="0">
                <a:solidFill>
                  <a:schemeClr val="bg1"/>
                </a:solidFill>
                <a:effectLst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effectLst/>
              </a:rPr>
              <a:t>Donos</a:t>
            </a:r>
            <a:r>
              <a:rPr lang="en-US" sz="1600" dirty="0" smtClean="0">
                <a:solidFill>
                  <a:schemeClr val="bg1"/>
                </a:solidFill>
                <a:effectLst/>
              </a:rPr>
              <a:t> et al)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490" y="4419600"/>
            <a:ext cx="2726220" cy="78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090" y="4662606"/>
            <a:ext cx="982110" cy="366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Subtitle 2"/>
          <p:cNvSpPr txBox="1">
            <a:spLocks/>
          </p:cNvSpPr>
          <p:nvPr/>
        </p:nvSpPr>
        <p:spPr>
          <a:xfrm>
            <a:off x="838200" y="5334000"/>
            <a:ext cx="8229600" cy="381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Potential instabilities controlled by </a:t>
            </a:r>
            <a:r>
              <a:rPr lang="en-US" sz="1800" b="1" dirty="0" smtClean="0">
                <a:solidFill>
                  <a:srgbClr val="B1456E"/>
                </a:solidFill>
                <a:effectLst/>
              </a:rPr>
              <a:t>curvature of effective scalar potential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0737" y="2381990"/>
            <a:ext cx="3852863" cy="1580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490" y="2514600"/>
            <a:ext cx="1515510" cy="385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0"/>
            <a:ext cx="1447800" cy="296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Subtitle 2"/>
          <p:cNvSpPr txBox="1">
            <a:spLocks/>
          </p:cNvSpPr>
          <p:nvPr/>
        </p:nvSpPr>
        <p:spPr>
          <a:xfrm>
            <a:off x="838200" y="3962400"/>
            <a:ext cx="7772400" cy="381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dirty="0">
                <a:solidFill>
                  <a:schemeClr val="bg1"/>
                </a:solidFill>
                <a:effectLst/>
              </a:rPr>
              <a:t>O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nly contribution potentially dangerous: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943600" y="4800600"/>
            <a:ext cx="770490" cy="19184"/>
          </a:xfrm>
          <a:prstGeom prst="straightConnector1">
            <a:avLst/>
          </a:prstGeom>
          <a:ln w="28575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ubtitle 2"/>
          <p:cNvSpPr txBox="1">
            <a:spLocks/>
          </p:cNvSpPr>
          <p:nvPr/>
        </p:nvSpPr>
        <p:spPr>
          <a:xfrm>
            <a:off x="914400" y="1989393"/>
            <a:ext cx="5410200" cy="37280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effectLst/>
              </a:rPr>
              <a:t>two perturbations  a(r) and </a:t>
            </a:r>
            <a:r>
              <a:rPr lang="en-US" sz="1600" dirty="0" err="1" smtClean="0">
                <a:solidFill>
                  <a:schemeClr val="bg1"/>
                </a:solidFill>
                <a:effectLst/>
              </a:rPr>
              <a:t>h</a:t>
            </a:r>
            <a:r>
              <a:rPr lang="en-US" sz="1600" baseline="-25000" dirty="0" err="1" smtClean="0">
                <a:solidFill>
                  <a:schemeClr val="bg1"/>
                </a:solidFill>
                <a:effectLst/>
              </a:rPr>
              <a:t>xx</a:t>
            </a:r>
            <a:r>
              <a:rPr lang="en-US" sz="1600" baseline="-250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effectLst/>
              </a:rPr>
              <a:t>– </a:t>
            </a:r>
            <a:r>
              <a:rPr lang="en-US" sz="1600" dirty="0" err="1" smtClean="0">
                <a:solidFill>
                  <a:schemeClr val="bg1"/>
                </a:solidFill>
                <a:effectLst/>
              </a:rPr>
              <a:t>h</a:t>
            </a:r>
            <a:r>
              <a:rPr lang="en-US" sz="1600" baseline="-25000" dirty="0" err="1" smtClean="0">
                <a:solidFill>
                  <a:schemeClr val="bg1"/>
                </a:solidFill>
                <a:effectLst/>
              </a:rPr>
              <a:t>yy</a:t>
            </a:r>
            <a:r>
              <a:rPr lang="en-US" sz="1600" dirty="0" smtClean="0">
                <a:solidFill>
                  <a:schemeClr val="bg1"/>
                </a:solidFill>
                <a:effectLst/>
              </a:rPr>
              <a:t> decouple</a:t>
            </a:r>
          </a:p>
          <a:p>
            <a:pPr marL="18288" indent="0">
              <a:buNone/>
            </a:pPr>
            <a:endParaRPr lang="en-US" sz="1600" dirty="0">
              <a:solidFill>
                <a:schemeClr val="bg1"/>
              </a:solidFill>
              <a:effectLst/>
            </a:endParaRPr>
          </a:p>
        </p:txBody>
      </p:sp>
      <p:sp>
        <p:nvSpPr>
          <p:cNvPr id="6" name="Oval 5"/>
          <p:cNvSpPr/>
          <p:nvPr/>
        </p:nvSpPr>
        <p:spPr>
          <a:xfrm>
            <a:off x="4648200" y="4419600"/>
            <a:ext cx="1295400" cy="785425"/>
          </a:xfrm>
          <a:prstGeom prst="ellipse">
            <a:avLst/>
          </a:prstGeom>
          <a:solidFill>
            <a:schemeClr val="accent1">
              <a:alpha val="28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04090" y="4343400"/>
            <a:ext cx="3124200" cy="914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838200" y="5638800"/>
            <a:ext cx="7772400" cy="685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à"/>
            </a:pPr>
            <a:r>
              <a:rPr lang="en-US" sz="1800" b="1" dirty="0" smtClean="0">
                <a:solidFill>
                  <a:schemeClr val="bg1"/>
                </a:solidFill>
                <a:effectLst/>
                <a:sym typeface="Wingdings" pitchFamily="2" charset="2"/>
              </a:rPr>
              <a:t>none if scalar settles to min of its effective potential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(e.g. AdS</a:t>
            </a:r>
            <a:r>
              <a:rPr lang="en-US" sz="1800" baseline="-25000" dirty="0" smtClean="0">
                <a:solidFill>
                  <a:schemeClr val="bg1"/>
                </a:solidFill>
                <a:effectLst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1800" dirty="0">
                <a:solidFill>
                  <a:schemeClr val="bg1"/>
                </a:solidFill>
                <a:effectLst/>
              </a:rPr>
              <a:t>x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R</a:t>
            </a:r>
            <a:r>
              <a:rPr lang="en-US" sz="1800" baseline="30000" dirty="0" smtClean="0">
                <a:solidFill>
                  <a:schemeClr val="bg1"/>
                </a:solidFill>
                <a:effectLst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)</a:t>
            </a:r>
            <a:endParaRPr lang="en-US" sz="1800" baseline="30000" dirty="0" smtClean="0">
              <a:solidFill>
                <a:schemeClr val="bg1"/>
              </a:solidFill>
              <a:effectLst/>
            </a:endParaRPr>
          </a:p>
          <a:p>
            <a:pPr marL="18288" indent="0">
              <a:buNone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    </a:t>
            </a:r>
            <a:r>
              <a:rPr lang="en-US" sz="1600" dirty="0" smtClean="0">
                <a:solidFill>
                  <a:schemeClr val="bg1"/>
                </a:solidFill>
                <a:effectLst/>
              </a:rPr>
              <a:t>(new sources of instability when critical point is not a min)</a:t>
            </a:r>
            <a:endParaRPr lang="en-US" sz="1600" dirty="0" smtClean="0"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6209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/>
      <p:bldP spid="16" grpId="0"/>
      <p:bldP spid="6" grpId="0" animBg="1"/>
      <p:bldP spid="7" grpId="0" animBg="1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86800" y="6400800"/>
            <a:ext cx="457200" cy="304800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04800" y="304800"/>
            <a:ext cx="8153400" cy="3810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2000" u="sng" dirty="0"/>
              <a:t>S</a:t>
            </a:r>
            <a:r>
              <a:rPr lang="en-US" sz="2000" u="sng" dirty="0" smtClean="0"/>
              <a:t>pectrum of scaling dimension</a:t>
            </a:r>
            <a:endParaRPr lang="en-US" sz="2000" b="1" u="sng" dirty="0" smtClean="0">
              <a:solidFill>
                <a:srgbClr val="B1456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" y="990600"/>
            <a:ext cx="8458200" cy="5486400"/>
          </a:xfrm>
          <a:prstGeom prst="roundRect">
            <a:avLst/>
          </a:prstGeom>
          <a:solidFill>
            <a:schemeClr val="tx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85800" y="1198357"/>
            <a:ext cx="7924800" cy="113480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b="1" u="sng" dirty="0" smtClean="0">
                <a:solidFill>
                  <a:schemeClr val="bg1"/>
                </a:solidFill>
                <a:effectLst/>
              </a:rPr>
              <a:t>Finite k case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system can be reduced to four perturbations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structure significantly more complicated, but in small k approximation</a:t>
            </a:r>
          </a:p>
          <a:p>
            <a:pPr marL="18288" indent="0">
              <a:buNone/>
            </a:pPr>
            <a:endParaRPr lang="en-US" sz="1600" dirty="0">
              <a:solidFill>
                <a:schemeClr val="bg1"/>
              </a:solidFill>
              <a:effectLst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609600" y="54864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  <a:effectLst/>
              </a:rPr>
              <a:t>s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o far </a:t>
            </a:r>
            <a:r>
              <a:rPr lang="en-US" sz="1800" b="1" dirty="0" smtClean="0">
                <a:solidFill>
                  <a:srgbClr val="B1456E"/>
                </a:solidFill>
                <a:effectLst/>
              </a:rPr>
              <a:t>generic scalar potential and gauge kinetic function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 </a:t>
            </a:r>
          </a:p>
          <a:p>
            <a:pPr marL="18288" indent="0">
              <a:buNone/>
            </a:pPr>
            <a:r>
              <a:rPr lang="en-US" sz="1800" dirty="0">
                <a:solidFill>
                  <a:schemeClr val="bg1"/>
                </a:solidFill>
                <a:effectLst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   only assumptions  </a:t>
            </a:r>
            <a:r>
              <a:rPr lang="en-US" sz="1800" dirty="0" smtClean="0">
                <a:solidFill>
                  <a:schemeClr val="bg1"/>
                </a:solidFill>
                <a:effectLst/>
                <a:sym typeface="Wingdings" pitchFamily="2" charset="2"/>
              </a:rPr>
              <a:t>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IR </a:t>
            </a:r>
            <a:r>
              <a:rPr lang="en-US" sz="1800" dirty="0">
                <a:solidFill>
                  <a:schemeClr val="bg1"/>
                </a:solidFill>
                <a:effectLst/>
              </a:rPr>
              <a:t>AdS</a:t>
            </a:r>
            <a:r>
              <a:rPr lang="en-US" sz="1800" baseline="-25000" dirty="0">
                <a:solidFill>
                  <a:schemeClr val="bg1"/>
                </a:solidFill>
                <a:effectLst/>
              </a:rPr>
              <a:t>2</a:t>
            </a:r>
            <a:r>
              <a:rPr lang="en-US" sz="1800" dirty="0">
                <a:solidFill>
                  <a:schemeClr val="bg1"/>
                </a:solidFill>
                <a:effectLst/>
              </a:rPr>
              <a:t> x R</a:t>
            </a:r>
            <a:r>
              <a:rPr lang="en-US" sz="1800" baseline="30000" dirty="0">
                <a:solidFill>
                  <a:schemeClr val="bg1"/>
                </a:solidFill>
                <a:effectLst/>
              </a:rPr>
              <a:t>2</a:t>
            </a:r>
            <a:r>
              <a:rPr lang="en-US" sz="1800" dirty="0">
                <a:solidFill>
                  <a:schemeClr val="bg1"/>
                </a:solidFill>
                <a:effectLst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 and constant background B field</a:t>
            </a:r>
            <a:endParaRPr lang="en-US" sz="1800" dirty="0" smtClean="0">
              <a:solidFill>
                <a:srgbClr val="C00000"/>
              </a:solidFill>
              <a:effectLst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143000" y="2362200"/>
            <a:ext cx="6705600" cy="1409482"/>
            <a:chOff x="1219200" y="2324318"/>
            <a:chExt cx="6705600" cy="1409482"/>
          </a:xfrm>
        </p:grpSpPr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2362200"/>
              <a:ext cx="2438400" cy="5712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Rectangle 17"/>
            <p:cNvSpPr/>
            <p:nvPr/>
          </p:nvSpPr>
          <p:spPr>
            <a:xfrm>
              <a:off x="1219200" y="2324318"/>
              <a:ext cx="6705600" cy="140948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2932931"/>
              <a:ext cx="6572250" cy="7246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0262" y="2376507"/>
              <a:ext cx="1709738" cy="595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3" name="Subtitle 2"/>
          <p:cNvSpPr txBox="1">
            <a:spLocks/>
          </p:cNvSpPr>
          <p:nvPr/>
        </p:nvSpPr>
        <p:spPr>
          <a:xfrm>
            <a:off x="685800" y="4038600"/>
            <a:ext cx="79248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AdS</a:t>
            </a:r>
            <a:r>
              <a:rPr lang="en-US" sz="1800" baseline="-25000" dirty="0" smtClean="0">
                <a:solidFill>
                  <a:schemeClr val="bg1"/>
                </a:solidFill>
                <a:effectLst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1800" dirty="0">
                <a:solidFill>
                  <a:schemeClr val="bg1"/>
                </a:solidFill>
                <a:effectLst/>
              </a:rPr>
              <a:t>x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R</a:t>
            </a:r>
            <a:r>
              <a:rPr lang="en-US" sz="1800" baseline="30000" dirty="0" smtClean="0">
                <a:solidFill>
                  <a:schemeClr val="bg1"/>
                </a:solidFill>
                <a:effectLst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 unstable to spatial modulations (for some k-range)  whenever</a:t>
            </a:r>
          </a:p>
        </p:txBody>
      </p:sp>
      <p:pic>
        <p:nvPicPr>
          <p:cNvPr id="24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4514965"/>
            <a:ext cx="4457700" cy="819035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322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86800" y="6400800"/>
            <a:ext cx="457200" cy="304800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04800" y="304800"/>
            <a:ext cx="8153400" cy="3810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2000" u="sng" dirty="0" smtClean="0"/>
              <a:t>Connecting to intermediate scaling regime</a:t>
            </a:r>
            <a:endParaRPr lang="en-US" sz="2000" b="1" u="sng" dirty="0" smtClean="0">
              <a:solidFill>
                <a:srgbClr val="B1456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81000" y="990600"/>
            <a:ext cx="8458200" cy="5486400"/>
          </a:xfrm>
          <a:prstGeom prst="roundRect">
            <a:avLst/>
          </a:prstGeom>
          <a:solidFill>
            <a:schemeClr val="tx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685800" y="1371600"/>
            <a:ext cx="79248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Require  </a:t>
            </a:r>
            <a:r>
              <a:rPr lang="en-US" sz="1800" i="1" dirty="0">
                <a:solidFill>
                  <a:schemeClr val="bg1"/>
                </a:solidFill>
                <a:effectLst/>
              </a:rPr>
              <a:t>f </a:t>
            </a:r>
            <a:r>
              <a:rPr lang="en-US" sz="1800" dirty="0">
                <a:solidFill>
                  <a:schemeClr val="bg1"/>
                </a:solidFill>
                <a:effectLst/>
                <a:latin typeface="Symbol" pitchFamily="18" charset="2"/>
              </a:rPr>
              <a:t>(f)</a:t>
            </a:r>
            <a:r>
              <a:rPr lang="en-US" sz="1800" dirty="0">
                <a:solidFill>
                  <a:schemeClr val="bg1"/>
                </a:solidFill>
                <a:effectLst/>
              </a:rPr>
              <a:t>  and </a:t>
            </a:r>
            <a:r>
              <a:rPr lang="en-US" sz="1800" i="1" dirty="0">
                <a:solidFill>
                  <a:schemeClr val="bg1"/>
                </a:solidFill>
                <a:effectLst/>
              </a:rPr>
              <a:t>V </a:t>
            </a:r>
            <a:r>
              <a:rPr lang="en-US" sz="1800" dirty="0">
                <a:solidFill>
                  <a:schemeClr val="bg1"/>
                </a:solidFill>
                <a:effectLst/>
                <a:latin typeface="Symbol" pitchFamily="18" charset="2"/>
              </a:rPr>
              <a:t>(f)</a:t>
            </a:r>
            <a:r>
              <a:rPr lang="en-US" sz="1800" dirty="0">
                <a:solidFill>
                  <a:schemeClr val="bg1"/>
                </a:solidFill>
                <a:effectLst/>
              </a:rPr>
              <a:t>  to give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rise to intermediate </a:t>
            </a:r>
            <a:r>
              <a:rPr lang="en-US" sz="1800" dirty="0">
                <a:solidFill>
                  <a:schemeClr val="bg1"/>
                </a:solidFill>
                <a:effectLst/>
              </a:rPr>
              <a:t>scaling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regime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50" y="2286000"/>
            <a:ext cx="4552950" cy="392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895600"/>
            <a:ext cx="3367088" cy="405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Subtitle 2"/>
          <p:cNvSpPr txBox="1">
            <a:spLocks/>
          </p:cNvSpPr>
          <p:nvPr/>
        </p:nvSpPr>
        <p:spPr>
          <a:xfrm>
            <a:off x="914400" y="2895600"/>
            <a:ext cx="28194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dirty="0" smtClean="0">
                <a:solidFill>
                  <a:schemeClr val="bg1"/>
                </a:solidFill>
                <a:effectLst/>
                <a:sym typeface="Wingdings" pitchFamily="2" charset="2"/>
              </a:rPr>
              <a:t>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instabilities  when</a:t>
            </a: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685800" y="1828800"/>
            <a:ext cx="7924800" cy="381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simple example, racetrack potential:</a:t>
            </a:r>
            <a:endParaRPr lang="en-US" sz="1600" dirty="0">
              <a:solidFill>
                <a:schemeClr val="bg1"/>
              </a:solidFill>
              <a:effectLst/>
            </a:endParaRP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685800" y="5181600"/>
            <a:ext cx="7924800" cy="685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Also, given some  (</a:t>
            </a:r>
            <a:r>
              <a:rPr lang="en-US" sz="1800" dirty="0" err="1" smtClean="0">
                <a:solidFill>
                  <a:schemeClr val="bg1"/>
                </a:solidFill>
                <a:effectLst/>
              </a:rPr>
              <a:t>z,</a:t>
            </a:r>
            <a:r>
              <a:rPr lang="en-US" sz="1800" i="1" dirty="0" err="1" smtClean="0">
                <a:solidFill>
                  <a:schemeClr val="bg1"/>
                </a:solidFill>
                <a:effectLst/>
                <a:latin typeface="Symbol" pitchFamily="18" charset="2"/>
                <a:sym typeface="Wingdings" pitchFamily="2" charset="2"/>
              </a:rPr>
              <a:t>q</a:t>
            </a:r>
            <a:r>
              <a:rPr lang="en-US" sz="1800" dirty="0" smtClean="0">
                <a:solidFill>
                  <a:schemeClr val="bg1"/>
                </a:solidFill>
                <a:effectLst/>
                <a:latin typeface="Symbol" pitchFamily="18" charset="2"/>
                <a:sym typeface="Wingdings" pitchFamily="2" charset="2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), you can use these relations to </a:t>
            </a:r>
            <a:r>
              <a:rPr lang="en-US" sz="1800" b="1" dirty="0" smtClean="0">
                <a:solidFill>
                  <a:schemeClr val="accent2"/>
                </a:solidFill>
                <a:effectLst/>
              </a:rPr>
              <a:t>constrain the form of </a:t>
            </a:r>
            <a:r>
              <a:rPr lang="en-US" sz="1800" b="1" i="1" dirty="0">
                <a:solidFill>
                  <a:schemeClr val="accent2"/>
                </a:solidFill>
                <a:effectLst/>
              </a:rPr>
              <a:t>f </a:t>
            </a:r>
            <a:r>
              <a:rPr lang="en-US" sz="1800" b="1" dirty="0">
                <a:solidFill>
                  <a:schemeClr val="accent2"/>
                </a:solidFill>
                <a:effectLst/>
                <a:latin typeface="Symbol" pitchFamily="18" charset="2"/>
              </a:rPr>
              <a:t>(f)</a:t>
            </a:r>
            <a:r>
              <a:rPr lang="en-US" sz="1800" b="1" dirty="0">
                <a:solidFill>
                  <a:schemeClr val="accent2"/>
                </a:solidFill>
                <a:effectLst/>
              </a:rPr>
              <a:t>  and </a:t>
            </a:r>
            <a:r>
              <a:rPr lang="en-US" sz="1800" b="1" i="1" dirty="0">
                <a:solidFill>
                  <a:schemeClr val="accent2"/>
                </a:solidFill>
                <a:effectLst/>
              </a:rPr>
              <a:t>V </a:t>
            </a:r>
            <a:r>
              <a:rPr lang="en-US" sz="1800" b="1" dirty="0">
                <a:solidFill>
                  <a:schemeClr val="accent2"/>
                </a:solidFill>
                <a:effectLst/>
                <a:latin typeface="Symbol" pitchFamily="18" charset="2"/>
              </a:rPr>
              <a:t>(f)</a:t>
            </a:r>
            <a:r>
              <a:rPr lang="en-US" sz="1800" b="1" dirty="0">
                <a:solidFill>
                  <a:schemeClr val="accent2"/>
                </a:solidFill>
                <a:effectLst/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  <a:effectLst/>
              </a:rPr>
              <a:t>needed to obtain/avoid IR instabilities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609600" y="3429000"/>
            <a:ext cx="8001000" cy="1524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685800" y="35052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If effective potential fully </a:t>
            </a:r>
            <a:r>
              <a:rPr lang="en-US" sz="1800" dirty="0" err="1" smtClean="0">
                <a:solidFill>
                  <a:schemeClr val="bg1"/>
                </a:solidFill>
                <a:effectLst/>
              </a:rPr>
              <a:t>specifed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, get </a:t>
            </a:r>
            <a:r>
              <a:rPr lang="en-US" sz="1800" b="1" dirty="0" smtClean="0">
                <a:solidFill>
                  <a:schemeClr val="accent2"/>
                </a:solidFill>
                <a:effectLst/>
              </a:rPr>
              <a:t>conditions on exponents  (</a:t>
            </a:r>
            <a:r>
              <a:rPr lang="en-US" sz="1800" b="1" dirty="0" err="1" smtClean="0">
                <a:solidFill>
                  <a:schemeClr val="accent2"/>
                </a:solidFill>
                <a:effectLst/>
              </a:rPr>
              <a:t>z,</a:t>
            </a:r>
            <a:r>
              <a:rPr lang="en-US" sz="1800" b="1" i="1" dirty="0" err="1" smtClean="0">
                <a:solidFill>
                  <a:schemeClr val="accent2"/>
                </a:solidFill>
                <a:effectLst/>
                <a:latin typeface="Symbol" pitchFamily="18" charset="2"/>
                <a:sym typeface="Wingdings" pitchFamily="2" charset="2"/>
              </a:rPr>
              <a:t>q</a:t>
            </a:r>
            <a:r>
              <a:rPr lang="en-US" sz="1800" b="1" dirty="0" smtClean="0">
                <a:solidFill>
                  <a:schemeClr val="accent2"/>
                </a:solidFill>
                <a:effectLst/>
                <a:latin typeface="Symbol" pitchFamily="18" charset="2"/>
                <a:sym typeface="Wingdings" pitchFamily="2" charset="2"/>
              </a:rPr>
              <a:t> </a:t>
            </a:r>
            <a:r>
              <a:rPr lang="en-US" sz="1800" b="1" dirty="0" smtClean="0">
                <a:solidFill>
                  <a:schemeClr val="accent2"/>
                </a:solidFill>
                <a:effectLst/>
              </a:rPr>
              <a:t>)   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762000" y="3853169"/>
            <a:ext cx="7467600" cy="642631"/>
            <a:chOff x="762000" y="1719569"/>
            <a:chExt cx="7467600" cy="642631"/>
          </a:xfrm>
        </p:grpSpPr>
        <p:sp>
          <p:nvSpPr>
            <p:cNvPr id="32" name="Subtitle 2"/>
            <p:cNvSpPr txBox="1">
              <a:spLocks/>
            </p:cNvSpPr>
            <p:nvPr/>
          </p:nvSpPr>
          <p:spPr>
            <a:xfrm>
              <a:off x="762000" y="1828800"/>
              <a:ext cx="5562600" cy="457200"/>
            </a:xfrm>
            <a:prstGeom prst="rect">
              <a:avLst/>
            </a:prstGeom>
            <a:noFill/>
            <a:ln>
              <a:noFill/>
            </a:ln>
          </p:spPr>
          <p:txBody>
            <a:bodyPr/>
            <a:lstStyle>
              <a:lvl1pPr marL="274320" indent="-256032" algn="l" defTabSz="914400" rtl="0" eaLnBrk="1" latinLnBrk="0" hangingPunct="1">
                <a:spcBef>
                  <a:spcPct val="20000"/>
                </a:spcBef>
                <a:spcAft>
                  <a:spcPts val="0"/>
                </a:spcAft>
                <a:buSzPct val="60000"/>
                <a:buFont typeface="Wingdings" pitchFamily="2" charset="2"/>
                <a:buChar char=""/>
                <a:defRPr sz="21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1pPr>
              <a:lvl2pPr marL="640080" indent="-256032" algn="l" defTabSz="914400" rtl="0" eaLnBrk="1" latinLnBrk="0" hangingPunct="1">
                <a:spcBef>
                  <a:spcPct val="20000"/>
                </a:spcBef>
                <a:buSzPct val="60000"/>
                <a:buFont typeface="Wingdings" pitchFamily="2" charset="2"/>
                <a:buChar char=""/>
                <a:defRPr sz="19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2pPr>
              <a:lvl3pPr marL="1005840" indent="-256032" algn="l" defTabSz="914400" rtl="0" eaLnBrk="1" latinLnBrk="0" hangingPunct="1">
                <a:spcBef>
                  <a:spcPct val="20000"/>
                </a:spcBef>
                <a:buSzPct val="60000"/>
                <a:buFont typeface="Wingdings" pitchFamily="2" charset="2"/>
                <a:buChar char=""/>
                <a:defRPr sz="17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3pPr>
              <a:lvl4pPr marL="1371600" indent="-256032" algn="l" defTabSz="914400" rtl="0" eaLnBrk="1" latinLnBrk="0" hangingPunct="1">
                <a:spcBef>
                  <a:spcPct val="20000"/>
                </a:spcBef>
                <a:buSzPct val="60000"/>
                <a:buFont typeface="Wingdings" pitchFamily="2" charset="2"/>
                <a:buChar char=""/>
                <a:defRPr sz="16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4pPr>
              <a:lvl5pPr marL="1645920" indent="-256032" algn="l" defTabSz="914400" rtl="0" eaLnBrk="1" latinLnBrk="0" hangingPunct="1">
                <a:spcBef>
                  <a:spcPct val="20000"/>
                </a:spcBef>
                <a:buSzPct val="60000"/>
                <a:buFont typeface="Wingdings" pitchFamily="2" charset="2"/>
                <a:buChar char=""/>
                <a:defRPr sz="1500" kern="120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5pPr>
              <a:lvl6pPr marL="1965960" indent="-256032" algn="l" defTabSz="914400" rtl="0" eaLnBrk="1" latinLnBrk="0" hangingPunct="1">
                <a:spcBef>
                  <a:spcPct val="20000"/>
                </a:spcBef>
                <a:buSzPct val="60000"/>
                <a:buFont typeface="Wingdings" pitchFamily="2" charset="2"/>
                <a:buChar char=""/>
                <a:defRPr sz="1400" kern="1200">
                  <a:solidFill>
                    <a:schemeClr val="tx1"/>
                  </a:solidFill>
                  <a:effectLst>
                    <a:outerShdw blurRad="38100" dist="38100" dir="2700000" algn="ctr" rotWithShape="0">
                      <a:srgbClr val="000000">
                        <a:alpha val="43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6pPr>
              <a:lvl7pPr marL="2240280" indent="-256032" algn="l" defTabSz="914400" rtl="0" eaLnBrk="1" latinLnBrk="0" hangingPunct="1">
                <a:spcBef>
                  <a:spcPct val="20000"/>
                </a:spcBef>
                <a:buSzPct val="60000"/>
                <a:buFont typeface="Wingdings" pitchFamily="2" charset="2"/>
                <a:buChar char=""/>
                <a:defRPr sz="1400" kern="1200">
                  <a:solidFill>
                    <a:schemeClr val="tx1"/>
                  </a:solidFill>
                  <a:effectLst>
                    <a:outerShdw blurRad="38100" dist="38100" dir="2700000" algn="ctr" rotWithShape="0">
                      <a:srgbClr val="000000">
                        <a:alpha val="43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7pPr>
              <a:lvl8pPr marL="2514600" indent="-256032" algn="l" defTabSz="914400" rtl="0" eaLnBrk="1" latinLnBrk="0" hangingPunct="1">
                <a:spcBef>
                  <a:spcPct val="20000"/>
                </a:spcBef>
                <a:buSzPct val="60000"/>
                <a:buFont typeface="Wingdings" pitchFamily="2" charset="2"/>
                <a:buChar char=""/>
                <a:defRPr sz="1400" kern="1200">
                  <a:solidFill>
                    <a:schemeClr val="tx1"/>
                  </a:solidFill>
                  <a:effectLst>
                    <a:outerShdw blurRad="38100" dist="38100" dir="2700000" algn="ctr" rotWithShape="0">
                      <a:srgbClr val="000000">
                        <a:alpha val="43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8pPr>
              <a:lvl9pPr marL="2834640" indent="-256032" algn="l" defTabSz="914400" rtl="0" eaLnBrk="1" latinLnBrk="0" hangingPunct="1">
                <a:spcBef>
                  <a:spcPct val="20000"/>
                </a:spcBef>
                <a:buSzPct val="60000"/>
                <a:buFont typeface="Wingdings" pitchFamily="2" charset="2"/>
                <a:buChar char=""/>
                <a:defRPr sz="1400" kern="1200">
                  <a:solidFill>
                    <a:schemeClr val="tx1"/>
                  </a:solidFill>
                  <a:effectLst>
                    <a:outerShdw blurRad="38100" dist="38100" dir="2700000" algn="ctr" rotWithShape="0">
                      <a:srgbClr val="000000">
                        <a:alpha val="43000"/>
                      </a:srgbClr>
                    </a:outerShdw>
                  </a:effectLst>
                  <a:latin typeface="+mn-lt"/>
                  <a:ea typeface="+mn-ea"/>
                  <a:cs typeface="+mn-cs"/>
                </a:defRPr>
              </a:lvl9pPr>
            </a:lstStyle>
            <a:p>
              <a:pPr>
                <a:buFont typeface="Arial" pitchFamily="34" charset="0"/>
                <a:buChar char="•"/>
              </a:pPr>
              <a:r>
                <a:rPr lang="en-US" sz="1800" dirty="0" smtClean="0">
                  <a:solidFill>
                    <a:schemeClr val="bg1"/>
                  </a:solidFill>
                  <a:effectLst/>
                  <a:sym typeface="Wingdings" pitchFamily="2" charset="2"/>
                </a:rPr>
                <a:t>e.g. </a:t>
              </a:r>
              <a:r>
                <a:rPr lang="en-US" sz="1800" dirty="0" err="1" smtClean="0">
                  <a:solidFill>
                    <a:schemeClr val="bg1"/>
                  </a:solidFill>
                  <a:effectLst/>
                  <a:sym typeface="Wingdings" pitchFamily="2" charset="2"/>
                </a:rPr>
                <a:t>cosh</a:t>
              </a:r>
              <a:r>
                <a:rPr lang="en-US" sz="1800" dirty="0" smtClean="0">
                  <a:solidFill>
                    <a:schemeClr val="bg1"/>
                  </a:solidFill>
                  <a:effectLst/>
                  <a:sym typeface="Wingdings" pitchFamily="2" charset="2"/>
                </a:rPr>
                <a:t> potential  </a:t>
              </a:r>
              <a:r>
                <a:rPr lang="en-US" sz="1800" i="1" dirty="0">
                  <a:solidFill>
                    <a:schemeClr val="bg1"/>
                  </a:solidFill>
                  <a:effectLst/>
                  <a:latin typeface="Symbol" pitchFamily="18" charset="2"/>
                  <a:sym typeface="Wingdings" pitchFamily="2" charset="2"/>
                </a:rPr>
                <a:t> </a:t>
              </a:r>
              <a:r>
                <a:rPr lang="en-US" sz="1800" i="1" dirty="0" smtClean="0">
                  <a:solidFill>
                    <a:schemeClr val="bg1"/>
                  </a:solidFill>
                  <a:effectLst/>
                  <a:latin typeface="Symbol" pitchFamily="18" charset="2"/>
                  <a:sym typeface="Wingdings" pitchFamily="2" charset="2"/>
                </a:rPr>
                <a:t>     </a:t>
              </a:r>
              <a:r>
                <a:rPr lang="en-US" sz="1800" dirty="0" smtClean="0">
                  <a:solidFill>
                    <a:schemeClr val="bg1"/>
                  </a:solidFill>
                  <a:effectLst/>
                  <a:sym typeface="Wingdings" pitchFamily="2" charset="2"/>
                </a:rPr>
                <a:t>   unstable in IR when </a:t>
              </a:r>
              <a:endParaRPr lang="en-US" sz="1800" dirty="0" smtClean="0">
                <a:solidFill>
                  <a:schemeClr val="bg1"/>
                </a:solidFill>
                <a:effectLst/>
              </a:endParaRPr>
            </a:p>
          </p:txBody>
        </p:sp>
        <p:pic>
          <p:nvPicPr>
            <p:cNvPr id="33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3600" y="1719569"/>
              <a:ext cx="2286000" cy="6426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34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0" y="1892977"/>
              <a:ext cx="719138" cy="3168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5" name="Subtitle 2"/>
          <p:cNvSpPr txBox="1">
            <a:spLocks/>
          </p:cNvSpPr>
          <p:nvPr/>
        </p:nvSpPr>
        <p:spPr>
          <a:xfrm>
            <a:off x="2667000" y="4495800"/>
            <a:ext cx="57150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effectLst/>
                <a:sym typeface="Wingdings" pitchFamily="2" charset="2"/>
              </a:rPr>
              <a:t>special case: when  </a:t>
            </a:r>
            <a:r>
              <a:rPr lang="en-US" sz="1600" i="1" dirty="0">
                <a:solidFill>
                  <a:schemeClr val="bg1"/>
                </a:solidFill>
                <a:effectLst/>
                <a:latin typeface="Symbol" pitchFamily="18" charset="2"/>
                <a:sym typeface="Wingdings" pitchFamily="2" charset="2"/>
              </a:rPr>
              <a:t>q</a:t>
            </a:r>
            <a:r>
              <a:rPr lang="en-US" sz="1600" dirty="0" smtClean="0">
                <a:solidFill>
                  <a:schemeClr val="bg1"/>
                </a:solidFill>
                <a:effectLst/>
                <a:latin typeface="Symbol" pitchFamily="18" charset="2"/>
                <a:sym typeface="Wingdings" pitchFamily="2" charset="2"/>
              </a:rPr>
              <a:t>  = </a:t>
            </a:r>
            <a:r>
              <a:rPr lang="en-US" sz="1600" dirty="0" smtClean="0">
                <a:solidFill>
                  <a:schemeClr val="bg1"/>
                </a:solidFill>
                <a:effectLst/>
                <a:sym typeface="Wingdings" pitchFamily="2" charset="2"/>
              </a:rPr>
              <a:t>1 we find  instabilities for z &lt; 8 </a:t>
            </a:r>
            <a:endParaRPr lang="en-US" sz="1600" dirty="0" smtClean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3744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86800" y="6400800"/>
            <a:ext cx="457200" cy="304800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990600"/>
            <a:ext cx="8153400" cy="1371600"/>
          </a:xfrm>
          <a:prstGeom prst="rect">
            <a:avLst/>
          </a:prstGeom>
          <a:ln>
            <a:solidFill>
              <a:srgbClr val="B1456E"/>
            </a:solidFill>
          </a:ln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2000" dirty="0" smtClean="0"/>
              <a:t>Simple point:</a:t>
            </a:r>
          </a:p>
          <a:p>
            <a:pPr marL="18288" indent="0">
              <a:buNone/>
            </a:pPr>
            <a:r>
              <a:rPr lang="en-US" sz="1800" dirty="0" smtClean="0"/>
              <a:t>we can use knowledge of deep IR instabilities (here </a:t>
            </a:r>
            <a:r>
              <a:rPr lang="en-US" sz="1800" dirty="0">
                <a:effectLst/>
              </a:rPr>
              <a:t>AdS</a:t>
            </a:r>
            <a:r>
              <a:rPr lang="en-US" sz="1800" baseline="-25000" dirty="0">
                <a:effectLst/>
              </a:rPr>
              <a:t>2</a:t>
            </a:r>
            <a:r>
              <a:rPr lang="en-US" sz="1800" dirty="0">
                <a:effectLst/>
              </a:rPr>
              <a:t> x R</a:t>
            </a:r>
            <a:r>
              <a:rPr lang="en-US" sz="1800" baseline="30000" dirty="0">
                <a:effectLst/>
              </a:rPr>
              <a:t>2</a:t>
            </a:r>
            <a:r>
              <a:rPr lang="en-US" sz="1800" dirty="0" smtClean="0"/>
              <a:t>) to make statements about possible ground state of scaling solutions </a:t>
            </a:r>
          </a:p>
          <a:p>
            <a:pPr marL="18288" indent="0">
              <a:buNone/>
            </a:pPr>
            <a:r>
              <a:rPr lang="en-US" sz="1800" dirty="0" smtClean="0">
                <a:sym typeface="Wingdings" pitchFamily="2" charset="2"/>
              </a:rPr>
              <a:t> </a:t>
            </a:r>
            <a:r>
              <a:rPr lang="en-US" sz="1800" dirty="0" smtClean="0"/>
              <a:t>evidence for spatially modulated phases 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457200" y="4572000"/>
            <a:ext cx="8763000" cy="19050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dirty="0" smtClean="0"/>
              <a:t>Recent work in that direction by </a:t>
            </a:r>
            <a:r>
              <a:rPr lang="en-US" sz="1800" b="1" dirty="0" err="1" smtClean="0">
                <a:solidFill>
                  <a:schemeClr val="accent1"/>
                </a:solidFill>
              </a:rPr>
              <a:t>Iizuka</a:t>
            </a:r>
            <a:r>
              <a:rPr lang="en-US" sz="1800" b="1" dirty="0" smtClean="0">
                <a:solidFill>
                  <a:schemeClr val="accent1"/>
                </a:solidFill>
              </a:rPr>
              <a:t> + Maeda, 1301.5677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err="1" smtClean="0"/>
              <a:t>EMdilaton</a:t>
            </a:r>
            <a:r>
              <a:rPr lang="en-US" sz="1800" dirty="0" smtClean="0"/>
              <a:t>/</a:t>
            </a:r>
            <a:r>
              <a:rPr lang="en-US" sz="1800" dirty="0" err="1" smtClean="0"/>
              <a:t>axion</a:t>
            </a:r>
            <a:r>
              <a:rPr lang="en-US" sz="1800" dirty="0" smtClean="0"/>
              <a:t>,  perturb </a:t>
            </a:r>
            <a:r>
              <a:rPr lang="en-US" sz="1800" dirty="0" err="1" smtClean="0"/>
              <a:t>hyperscaling</a:t>
            </a:r>
            <a:r>
              <a:rPr lang="en-US" sz="1800" dirty="0" smtClean="0"/>
              <a:t> violating region itself</a:t>
            </a:r>
          </a:p>
          <a:p>
            <a:pPr marL="18288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</a:t>
            </a:r>
            <a:r>
              <a:rPr lang="en-US" sz="1800" dirty="0" smtClean="0">
                <a:sym typeface="Wingdings" pitchFamily="2" charset="2"/>
              </a:rPr>
              <a:t></a:t>
            </a:r>
            <a:r>
              <a:rPr lang="en-US" sz="1800" dirty="0" smtClean="0"/>
              <a:t> instabilities driven by </a:t>
            </a:r>
            <a:r>
              <a:rPr lang="en-US" sz="1800" dirty="0" err="1" smtClean="0"/>
              <a:t>axion</a:t>
            </a:r>
            <a:r>
              <a:rPr lang="en-US" sz="1800" dirty="0" smtClean="0"/>
              <a:t> term, </a:t>
            </a:r>
            <a:r>
              <a:rPr lang="en-US" sz="1800" dirty="0"/>
              <a:t> </a:t>
            </a:r>
            <a:r>
              <a:rPr lang="en-US" sz="1800" dirty="0" smtClean="0"/>
              <a:t>interesting temperature enhancement    </a:t>
            </a:r>
          </a:p>
          <a:p>
            <a:pPr marL="18288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(</a:t>
            </a:r>
            <a:r>
              <a:rPr lang="en-US" sz="1800" dirty="0" smtClean="0">
                <a:sym typeface="Wingdings" pitchFamily="2" charset="2"/>
              </a:rPr>
              <a:t>critical </a:t>
            </a:r>
            <a:r>
              <a:rPr lang="en-US" sz="1800" dirty="0" err="1" smtClean="0">
                <a:sym typeface="Wingdings" pitchFamily="2" charset="2"/>
              </a:rPr>
              <a:t>axion</a:t>
            </a:r>
            <a:r>
              <a:rPr lang="en-US" sz="1800" dirty="0" smtClean="0">
                <a:sym typeface="Wingdings" pitchFamily="2" charset="2"/>
              </a:rPr>
              <a:t> value decreases as T approaches  zero)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457200" y="2819400"/>
            <a:ext cx="8305800" cy="12954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1800" dirty="0"/>
              <a:t>h</a:t>
            </a:r>
            <a:r>
              <a:rPr lang="en-US" sz="1800" dirty="0" smtClean="0"/>
              <a:t>ere done </a:t>
            </a:r>
            <a:r>
              <a:rPr lang="en-US" sz="1800" b="1" dirty="0" smtClean="0">
                <a:solidFill>
                  <a:schemeClr val="accent1"/>
                </a:solidFill>
              </a:rPr>
              <a:t>for a very simple EMD model, with B field only, and for static perturbations</a:t>
            </a:r>
            <a:endParaRPr lang="en-US" sz="1800" b="1" dirty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similar logic should apply to other setups, in particular for </a:t>
            </a:r>
            <a:r>
              <a:rPr lang="en-US" sz="1800" b="1" dirty="0" smtClean="0">
                <a:solidFill>
                  <a:schemeClr val="accent1"/>
                </a:solidFill>
              </a:rPr>
              <a:t>electric field case </a:t>
            </a:r>
            <a:r>
              <a:rPr lang="en-US" sz="1800" dirty="0" smtClean="0">
                <a:sym typeface="Wingdings" pitchFamily="2" charset="2"/>
              </a:rPr>
              <a:t> more relevant to CM applications to systems with FS</a:t>
            </a:r>
            <a:endParaRPr lang="en-US" sz="1800" dirty="0" smtClean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28600" y="190500"/>
            <a:ext cx="8153400" cy="5715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2400" dirty="0" smtClean="0"/>
              <a:t>To wrap up…</a:t>
            </a:r>
          </a:p>
        </p:txBody>
      </p:sp>
    </p:spTree>
    <p:extLst>
      <p:ext uri="{BB962C8B-B14F-4D97-AF65-F5344CB8AC3E}">
        <p14:creationId xmlns:p14="http://schemas.microsoft.com/office/powerpoint/2010/main" val="166068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86800" y="6400800"/>
            <a:ext cx="457200" cy="304800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8600" y="190500"/>
            <a:ext cx="8153400" cy="5715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2400" dirty="0" smtClean="0"/>
              <a:t>A few questions…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533400" y="1354015"/>
            <a:ext cx="8458200" cy="4513385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1800" dirty="0" smtClean="0"/>
              <a:t>we saw the onset of instabilities to spatially modulated phases </a:t>
            </a:r>
          </a:p>
          <a:p>
            <a:pPr marL="18288" indent="0">
              <a:buNone/>
            </a:pP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smtClean="0">
                <a:sym typeface="Wingdings" pitchFamily="2" charset="2"/>
              </a:rPr>
              <a:t>    fully </a:t>
            </a:r>
            <a:r>
              <a:rPr lang="en-US" sz="1800" dirty="0" err="1" smtClean="0">
                <a:sym typeface="Wingdings" pitchFamily="2" charset="2"/>
              </a:rPr>
              <a:t>backreacted</a:t>
            </a:r>
            <a:r>
              <a:rPr lang="en-US" sz="1800" dirty="0" smtClean="0">
                <a:sym typeface="Wingdings" pitchFamily="2" charset="2"/>
              </a:rPr>
              <a:t> geometry? </a:t>
            </a:r>
            <a:r>
              <a:rPr lang="en-US" sz="1600" dirty="0" smtClean="0">
                <a:sym typeface="Wingdings" pitchFamily="2" charset="2"/>
              </a:rPr>
              <a:t>(e.g. </a:t>
            </a:r>
            <a:r>
              <a:rPr lang="en-US" sz="1600" dirty="0" err="1" smtClean="0">
                <a:sym typeface="Wingdings" pitchFamily="2" charset="2"/>
              </a:rPr>
              <a:t>Ooguri</a:t>
            </a:r>
            <a:r>
              <a:rPr lang="en-US" sz="1600" dirty="0" smtClean="0">
                <a:sym typeface="Wingdings" pitchFamily="2" charset="2"/>
              </a:rPr>
              <a:t>/Park, </a:t>
            </a:r>
            <a:r>
              <a:rPr lang="en-US" sz="1600" dirty="0" err="1" smtClean="0">
                <a:sym typeface="Wingdings" pitchFamily="2" charset="2"/>
              </a:rPr>
              <a:t>Donos</a:t>
            </a:r>
            <a:r>
              <a:rPr lang="en-US" sz="1600" dirty="0" smtClean="0">
                <a:sym typeface="Wingdings" pitchFamily="2" charset="2"/>
              </a:rPr>
              <a:t>/</a:t>
            </a:r>
            <a:r>
              <a:rPr lang="en-US" sz="1600" dirty="0" err="1" smtClean="0">
                <a:sym typeface="Wingdings" pitchFamily="2" charset="2"/>
              </a:rPr>
              <a:t>Gauntlett</a:t>
            </a:r>
            <a:r>
              <a:rPr lang="en-US" sz="1600" dirty="0" smtClean="0">
                <a:sym typeface="Wingdings" pitchFamily="2" charset="2"/>
              </a:rPr>
              <a:t>)</a:t>
            </a:r>
          </a:p>
          <a:p>
            <a:pPr>
              <a:buFont typeface="Arial" pitchFamily="34" charset="0"/>
              <a:buChar char="•"/>
            </a:pPr>
            <a:endParaRPr lang="en-US" sz="1800" dirty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any notion of universality for values of (</a:t>
            </a:r>
            <a:r>
              <a:rPr lang="en-US" sz="1800" dirty="0" err="1" smtClean="0"/>
              <a:t>z,</a:t>
            </a:r>
            <a:r>
              <a:rPr lang="en-US" sz="1800" dirty="0" err="1" smtClean="0">
                <a:latin typeface="Symbol" pitchFamily="18" charset="2"/>
              </a:rPr>
              <a:t>q</a:t>
            </a:r>
            <a:r>
              <a:rPr lang="en-US" sz="1800" dirty="0" smtClean="0"/>
              <a:t>) linked to IR instabilities?</a:t>
            </a:r>
          </a:p>
          <a:p>
            <a:pPr>
              <a:buFont typeface="Arial" pitchFamily="34" charset="0"/>
              <a:buChar char="•"/>
            </a:pPr>
            <a:endParaRPr lang="en-US" sz="1800" dirty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how does instability story connect to recent work on classifying </a:t>
            </a:r>
            <a:r>
              <a:rPr lang="en-US" sz="1800" dirty="0" err="1" smtClean="0"/>
              <a:t>extremal</a:t>
            </a:r>
            <a:r>
              <a:rPr lang="en-US" sz="1800" dirty="0" smtClean="0"/>
              <a:t> horizons w/ reduced symmetries + Nernst geometries?   </a:t>
            </a:r>
            <a:r>
              <a:rPr lang="en-US" sz="1600" dirty="0" smtClean="0"/>
              <a:t>(</a:t>
            </a:r>
            <a:r>
              <a:rPr lang="en-US" sz="1600" dirty="0" err="1" smtClean="0"/>
              <a:t>Iizuka</a:t>
            </a:r>
            <a:r>
              <a:rPr lang="en-US" sz="1600" dirty="0" smtClean="0"/>
              <a:t> et al,  </a:t>
            </a:r>
            <a:r>
              <a:rPr lang="en-US" sz="1600" dirty="0" err="1" smtClean="0"/>
              <a:t>Haack</a:t>
            </a:r>
            <a:r>
              <a:rPr lang="en-US" sz="1600" dirty="0" smtClean="0"/>
              <a:t> et al)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what can we learn by </a:t>
            </a:r>
            <a:r>
              <a:rPr lang="en-US" sz="1800" dirty="0" err="1" smtClean="0"/>
              <a:t>uplifiting</a:t>
            </a:r>
            <a:r>
              <a:rPr lang="en-US" sz="1800" dirty="0" smtClean="0"/>
              <a:t> scaling solutions to higher D?</a:t>
            </a:r>
          </a:p>
          <a:p>
            <a:pPr marL="18288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</a:t>
            </a:r>
            <a:r>
              <a:rPr lang="en-US" sz="1600" dirty="0" smtClean="0"/>
              <a:t>e.g. </a:t>
            </a:r>
            <a:r>
              <a:rPr lang="en-US" sz="1600" dirty="0" err="1" smtClean="0"/>
              <a:t>Gouteraux</a:t>
            </a:r>
            <a:r>
              <a:rPr lang="en-US" sz="1600" dirty="0" smtClean="0"/>
              <a:t>/</a:t>
            </a:r>
            <a:r>
              <a:rPr lang="en-US" sz="1600" dirty="0" err="1" smtClean="0"/>
              <a:t>Kiritsis</a:t>
            </a:r>
            <a:r>
              <a:rPr lang="en-US" sz="1600" dirty="0" smtClean="0"/>
              <a:t> et al</a:t>
            </a:r>
            <a:endParaRPr lang="en-US" sz="1600" dirty="0"/>
          </a:p>
          <a:p>
            <a:pPr>
              <a:buFont typeface="Arial" pitchFamily="34" charset="0"/>
              <a:buChar char="•"/>
            </a:pPr>
            <a:endParaRPr lang="en-US" sz="1800" dirty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what about (classically) stable </a:t>
            </a:r>
            <a:r>
              <a:rPr lang="en-US" sz="1800" dirty="0" err="1" smtClean="0"/>
              <a:t>susy</a:t>
            </a:r>
            <a:r>
              <a:rPr lang="en-US" sz="1800" dirty="0" smtClean="0"/>
              <a:t> ads2 solutions?  can we show instabilities with 1/N corrections?  </a:t>
            </a:r>
          </a:p>
        </p:txBody>
      </p:sp>
    </p:spTree>
    <p:extLst>
      <p:ext uri="{BB962C8B-B14F-4D97-AF65-F5344CB8AC3E}">
        <p14:creationId xmlns:p14="http://schemas.microsoft.com/office/powerpoint/2010/main" val="53242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86800" y="6400800"/>
            <a:ext cx="457200" cy="304800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457200" y="2476500"/>
            <a:ext cx="8153400" cy="5715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r>
              <a:rPr lang="en-US" sz="2400" dirty="0" smtClean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9483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86800" y="6400800"/>
            <a:ext cx="457200" cy="304800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762000"/>
            <a:ext cx="8534400" cy="54864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2000" dirty="0" smtClean="0"/>
              <a:t>Theme of Banff 2013</a:t>
            </a:r>
            <a:r>
              <a:rPr lang="en-US" sz="2000" dirty="0" smtClean="0">
                <a:sym typeface="Wingdings" pitchFamily="2" charset="2"/>
              </a:rPr>
              <a:t>:</a:t>
            </a:r>
          </a:p>
          <a:p>
            <a:pPr marL="18288" indent="0">
              <a:buNone/>
            </a:pPr>
            <a:endParaRPr lang="en-US" sz="2000" dirty="0" smtClean="0">
              <a:sym typeface="Wingdings" pitchFamily="2" charset="2"/>
            </a:endParaRPr>
          </a:p>
          <a:p>
            <a:pPr marL="18288" indent="0">
              <a:buNone/>
            </a:pPr>
            <a:r>
              <a:rPr lang="en-US" sz="2000" dirty="0" smtClean="0">
                <a:sym typeface="Wingdings" pitchFamily="2" charset="2"/>
              </a:rPr>
              <a:t>h</a:t>
            </a:r>
            <a:r>
              <a:rPr lang="en-US" sz="2000" dirty="0" smtClean="0"/>
              <a:t>olography as a new set of (analytic) tools to tackle the </a:t>
            </a:r>
            <a:r>
              <a:rPr lang="en-US" sz="2000" u="sng" dirty="0" smtClean="0"/>
              <a:t>dynamics</a:t>
            </a:r>
            <a:r>
              <a:rPr lang="en-US" sz="2000" dirty="0" smtClean="0"/>
              <a:t> of systems that are strongly coupled</a:t>
            </a:r>
          </a:p>
          <a:p>
            <a:pPr marL="18288" indent="0">
              <a:buNone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QCD </a:t>
            </a:r>
            <a:r>
              <a:rPr lang="en-US" sz="1800" dirty="0" err="1" smtClean="0"/>
              <a:t>deconfinement</a:t>
            </a:r>
            <a:r>
              <a:rPr lang="en-US" sz="1800" dirty="0" smtClean="0"/>
              <a:t> transition</a:t>
            </a:r>
          </a:p>
          <a:p>
            <a:pPr marL="384048" lvl="1" indent="0">
              <a:buNone/>
            </a:pPr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smtClean="0"/>
              <a:t>applications to transport  properties of the </a:t>
            </a:r>
            <a:r>
              <a:rPr lang="en-US" sz="1600" dirty="0" err="1" smtClean="0"/>
              <a:t>sQGP</a:t>
            </a:r>
            <a:r>
              <a:rPr lang="en-US" sz="1600" dirty="0" smtClean="0"/>
              <a:t> (celebrated </a:t>
            </a:r>
            <a:r>
              <a:rPr lang="en-US" sz="1600" dirty="0" smtClean="0">
                <a:latin typeface="Symbol" pitchFamily="18" charset="2"/>
              </a:rPr>
              <a:t>h</a:t>
            </a:r>
            <a:r>
              <a:rPr lang="en-US" sz="1600" dirty="0" smtClean="0"/>
              <a:t>/s=1/4</a:t>
            </a:r>
            <a:r>
              <a:rPr lang="en-US" sz="1600" dirty="0" smtClean="0">
                <a:latin typeface="Symbol" pitchFamily="18" charset="2"/>
              </a:rPr>
              <a:t>p</a:t>
            </a:r>
            <a:r>
              <a:rPr lang="en-US" sz="1600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quantum critical points + novel phases of matter with unconventional </a:t>
            </a:r>
            <a:r>
              <a:rPr lang="en-US" sz="1800" dirty="0" err="1" smtClean="0"/>
              <a:t>scalings</a:t>
            </a:r>
            <a:r>
              <a:rPr lang="en-US" sz="1800" dirty="0" smtClean="0"/>
              <a:t>  </a:t>
            </a:r>
          </a:p>
          <a:p>
            <a:pPr lvl="1">
              <a:buFont typeface="Wingdings"/>
              <a:buChar char="à"/>
            </a:pPr>
            <a:r>
              <a:rPr lang="en-US" sz="1600" dirty="0" smtClean="0">
                <a:sym typeface="Wingdings" pitchFamily="2" charset="2"/>
              </a:rPr>
              <a:t>systems whose underlying degrees of freedom believed to be strongly coupled</a:t>
            </a:r>
          </a:p>
          <a:p>
            <a:pPr lvl="1">
              <a:buFont typeface="Wingdings"/>
              <a:buChar char="à"/>
            </a:pPr>
            <a:endParaRPr lang="en-US" sz="1600" dirty="0">
              <a:sym typeface="Wingdings" pitchFamily="2" charset="2"/>
            </a:endParaRPr>
          </a:p>
          <a:p>
            <a:pPr marL="18288" indent="0">
              <a:buNone/>
            </a:pPr>
            <a:endParaRPr lang="en-US" sz="1800" dirty="0" smtClean="0">
              <a:sym typeface="Wingdings" pitchFamily="2" charset="2"/>
            </a:endParaRPr>
          </a:p>
          <a:p>
            <a:pPr marL="18288" indent="0">
              <a:buNone/>
            </a:pPr>
            <a:r>
              <a:rPr lang="en-US" sz="1800" dirty="0" smtClean="0">
                <a:sym typeface="Wingdings" pitchFamily="2" charset="2"/>
              </a:rPr>
              <a:t>Effort underway to probe/classify phase structure of these systems,</a:t>
            </a: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smtClean="0">
                <a:sym typeface="Wingdings" pitchFamily="2" charset="2"/>
              </a:rPr>
              <a:t>in particular in deep infrared (vacuum structure) and for cases with reduced symmetries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25671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86800" y="6400800"/>
            <a:ext cx="457200" cy="304800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81000" y="2895600"/>
            <a:ext cx="8153400" cy="3505200"/>
          </a:xfrm>
          <a:prstGeom prst="rect">
            <a:avLst/>
          </a:prstGeom>
          <a:ln>
            <a:solidFill>
              <a:srgbClr val="B1456E"/>
            </a:solidFill>
          </a:ln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u="sng" dirty="0" smtClean="0">
                <a:effectLst/>
              </a:rPr>
              <a:t>Plan</a:t>
            </a:r>
            <a:r>
              <a:rPr lang="en-US" sz="1800" dirty="0" smtClean="0">
                <a:effectLst/>
              </a:rPr>
              <a:t>:</a:t>
            </a:r>
          </a:p>
          <a:p>
            <a:pPr marL="18288" indent="0">
              <a:buNone/>
            </a:pPr>
            <a:r>
              <a:rPr lang="en-US" sz="1800" dirty="0" smtClean="0">
                <a:effectLst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effectLst/>
              </a:rPr>
              <a:t>arXiv:1208.1752  </a:t>
            </a:r>
          </a:p>
          <a:p>
            <a:pPr marL="18288" indent="0">
              <a:buNone/>
            </a:pPr>
            <a:r>
              <a:rPr lang="en-US" sz="1800" dirty="0">
                <a:effectLst/>
              </a:rPr>
              <a:t> </a:t>
            </a:r>
            <a:r>
              <a:rPr lang="en-US" sz="1800" dirty="0" smtClean="0">
                <a:effectLst/>
              </a:rPr>
              <a:t>    J. Bhattacharya,  S.C. , A. </a:t>
            </a:r>
            <a:r>
              <a:rPr lang="en-US" sz="1800" dirty="0" err="1" smtClean="0">
                <a:effectLst/>
              </a:rPr>
              <a:t>Sinkovics</a:t>
            </a:r>
            <a:endParaRPr lang="en-US" sz="1800" dirty="0">
              <a:effectLst/>
            </a:endParaRPr>
          </a:p>
          <a:p>
            <a:pPr marL="18288" indent="0">
              <a:buNone/>
            </a:pPr>
            <a:endParaRPr lang="en-US" sz="1800" dirty="0" smtClean="0">
              <a:effectLst/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effectLst/>
              </a:rPr>
              <a:t>arXiv:1212.4172   </a:t>
            </a:r>
          </a:p>
          <a:p>
            <a:pPr marL="18288" indent="0">
              <a:buNone/>
            </a:pPr>
            <a:r>
              <a:rPr lang="en-US" sz="1800" dirty="0">
                <a:effectLst/>
              </a:rPr>
              <a:t> </a:t>
            </a:r>
            <a:r>
              <a:rPr lang="en-US" sz="1800" dirty="0" smtClean="0">
                <a:effectLst/>
              </a:rPr>
              <a:t>    S.C. </a:t>
            </a:r>
            <a:r>
              <a:rPr lang="en-US" sz="1800" dirty="0">
                <a:effectLst/>
              </a:rPr>
              <a:t>+</a:t>
            </a:r>
            <a:r>
              <a:rPr lang="en-US" sz="1800" dirty="0" smtClean="0">
                <a:effectLst/>
              </a:rPr>
              <a:t> A. </a:t>
            </a:r>
            <a:r>
              <a:rPr lang="en-US" sz="1800" dirty="0" err="1" smtClean="0">
                <a:effectLst/>
              </a:rPr>
              <a:t>Sinkovics</a:t>
            </a:r>
            <a:endParaRPr lang="en-US" sz="1800" dirty="0" smtClean="0">
              <a:effectLst/>
            </a:endParaRPr>
          </a:p>
          <a:p>
            <a:pPr marL="18288" indent="0">
              <a:buNone/>
            </a:pPr>
            <a:endParaRPr lang="en-US" sz="1800" dirty="0">
              <a:effectLst/>
            </a:endParaRPr>
          </a:p>
          <a:p>
            <a:pPr>
              <a:buFont typeface="Wingdings"/>
              <a:buChar char="à"/>
            </a:pPr>
            <a:r>
              <a:rPr lang="en-US" sz="1800" dirty="0" smtClean="0">
                <a:effectLst/>
                <a:sym typeface="Wingdings" pitchFamily="2" charset="2"/>
              </a:rPr>
              <a:t>baby</a:t>
            </a:r>
            <a:r>
              <a:rPr lang="en-US" sz="1800" dirty="0" smtClean="0">
                <a:effectLst/>
              </a:rPr>
              <a:t> </a:t>
            </a:r>
            <a:r>
              <a:rPr lang="en-US" sz="1800" dirty="0">
                <a:effectLst/>
              </a:rPr>
              <a:t>step towards understanding </a:t>
            </a:r>
            <a:r>
              <a:rPr lang="en-US" sz="1800" dirty="0" smtClean="0">
                <a:effectLst/>
              </a:rPr>
              <a:t>IR endpoint </a:t>
            </a:r>
            <a:r>
              <a:rPr lang="en-US" sz="1800" dirty="0">
                <a:effectLst/>
              </a:rPr>
              <a:t>of </a:t>
            </a:r>
            <a:r>
              <a:rPr lang="en-US" sz="1800" dirty="0" smtClean="0">
                <a:effectLst/>
              </a:rPr>
              <a:t>(certain) scaling solutions</a:t>
            </a:r>
          </a:p>
          <a:p>
            <a:pPr>
              <a:buFont typeface="Wingdings"/>
              <a:buChar char="à"/>
            </a:pPr>
            <a:r>
              <a:rPr lang="en-US" sz="1800" dirty="0" smtClean="0">
                <a:effectLst/>
              </a:rPr>
              <a:t>further evidence that their ground state may be spatially modulated phases</a:t>
            </a:r>
            <a:endParaRPr lang="en-US" sz="1800" dirty="0">
              <a:effectLst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81000" y="304800"/>
            <a:ext cx="8458200" cy="20574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dirty="0" smtClean="0"/>
              <a:t>These questions have been geometrized in a number of ways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>
                <a:sym typeface="Wingdings" pitchFamily="2" charset="2"/>
              </a:rPr>
              <a:t>simplest </a:t>
            </a:r>
            <a:r>
              <a:rPr lang="en-US" sz="1800" dirty="0" smtClean="0">
                <a:sym typeface="Wingdings" pitchFamily="2" charset="2"/>
              </a:rPr>
              <a:t>incarnations: scalars </a:t>
            </a:r>
            <a:r>
              <a:rPr lang="en-US" sz="1800" dirty="0">
                <a:sym typeface="Wingdings" pitchFamily="2" charset="2"/>
              </a:rPr>
              <a:t>driving phase transitions</a:t>
            </a:r>
          </a:p>
          <a:p>
            <a:pPr marL="18288" indent="0">
              <a:buNone/>
            </a:pPr>
            <a:endParaRPr lang="en-US" sz="1800" dirty="0">
              <a:sym typeface="Wingdings" pitchFamily="2" charset="2"/>
            </a:endParaRPr>
          </a:p>
          <a:p>
            <a:pPr marL="18288" indent="0">
              <a:buNone/>
            </a:pPr>
            <a:r>
              <a:rPr lang="en-US" sz="1800" dirty="0" smtClean="0">
                <a:sym typeface="Wingdings" pitchFamily="2" charset="2"/>
              </a:rPr>
              <a:t>Scaling geometries  useful  laboratory for modeling behavior around QCP</a:t>
            </a:r>
          </a:p>
          <a:p>
            <a:pPr marL="18288" indent="0">
              <a:buNone/>
            </a:pPr>
            <a:r>
              <a:rPr lang="en-US" sz="1800" dirty="0" smtClean="0">
                <a:sym typeface="Wingdings" pitchFamily="2" charset="2"/>
              </a:rPr>
              <a:t>Also lead to a number of </a:t>
            </a:r>
            <a:r>
              <a:rPr lang="en-US" sz="1800" b="1" dirty="0" smtClean="0">
                <a:solidFill>
                  <a:schemeClr val="accent1"/>
                </a:solidFill>
                <a:sym typeface="Wingdings" pitchFamily="2" charset="2"/>
              </a:rPr>
              <a:t>puzzles about the nature of the ground state</a:t>
            </a:r>
            <a:r>
              <a:rPr lang="en-US" sz="1800" dirty="0" smtClean="0">
                <a:sym typeface="Wingdings" pitchFamily="2" charset="2"/>
              </a:rPr>
              <a:t> of the systems they are meant to describe </a:t>
            </a:r>
          </a:p>
        </p:txBody>
      </p:sp>
      <p:pic>
        <p:nvPicPr>
          <p:cNvPr id="4" name="Picture 2" descr="C:\Users\Sera\Desktop\puzz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514600"/>
            <a:ext cx="2362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20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Monday, February 11, 2013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09600" y="838200"/>
            <a:ext cx="7924800" cy="5638800"/>
          </a:xfrm>
          <a:prstGeom prst="roundRect">
            <a:avLst/>
          </a:prstGeom>
          <a:solidFill>
            <a:schemeClr val="tx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838200" y="3886620"/>
            <a:ext cx="2514600" cy="4572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Appealing feature </a:t>
            </a:r>
            <a:r>
              <a:rPr lang="en-US" sz="1800" dirty="0" smtClean="0">
                <a:solidFill>
                  <a:schemeClr val="bg1"/>
                </a:solidFill>
                <a:effectLst/>
                <a:sym typeface="Wingdings" pitchFamily="2" charset="2"/>
              </a:rPr>
              <a:t></a:t>
            </a:r>
            <a:endParaRPr lang="en-US" sz="1800" dirty="0" smtClean="0">
              <a:solidFill>
                <a:schemeClr val="bg1"/>
              </a:solidFill>
              <a:effectLst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86200"/>
            <a:ext cx="1381124" cy="305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762000" y="4724400"/>
            <a:ext cx="7543800" cy="9906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dirty="0" smtClean="0">
                <a:solidFill>
                  <a:schemeClr val="bg1"/>
                </a:solidFill>
                <a:effectLst/>
                <a:sym typeface="Wingdings" pitchFamily="2" charset="2"/>
              </a:rPr>
              <a:t>  </a:t>
            </a:r>
            <a:r>
              <a:rPr lang="en-US" sz="1800" dirty="0" err="1">
                <a:solidFill>
                  <a:schemeClr val="bg1"/>
                </a:solidFill>
                <a:effectLst/>
                <a:sym typeface="Wingdings" pitchFamily="2" charset="2"/>
              </a:rPr>
              <a:t>H</a:t>
            </a:r>
            <a:r>
              <a:rPr lang="en-US" sz="1800" dirty="0" err="1" smtClean="0">
                <a:solidFill>
                  <a:schemeClr val="bg1"/>
                </a:solidFill>
                <a:effectLst/>
                <a:sym typeface="Wingdings" pitchFamily="2" charset="2"/>
              </a:rPr>
              <a:t>yperscaling</a:t>
            </a:r>
            <a:r>
              <a:rPr lang="en-US" sz="1800" dirty="0" smtClean="0">
                <a:solidFill>
                  <a:schemeClr val="bg1"/>
                </a:solidFill>
                <a:effectLst/>
                <a:sym typeface="Wingdings" pitchFamily="2" charset="2"/>
              </a:rPr>
              <a:t> violation </a:t>
            </a:r>
            <a:r>
              <a:rPr lang="en-US" sz="1800" b="1" dirty="0" smtClean="0">
                <a:solidFill>
                  <a:schemeClr val="accent2"/>
                </a:solidFill>
                <a:effectLst/>
                <a:sym typeface="Wingdings" pitchFamily="2" charset="2"/>
              </a:rPr>
              <a:t>shifts effective dimensionality of system</a:t>
            </a:r>
          </a:p>
          <a:p>
            <a:pPr>
              <a:buFont typeface="Wingdings"/>
              <a:buChar char="à"/>
            </a:pPr>
            <a:r>
              <a:rPr lang="en-US" sz="1600" dirty="0" smtClean="0">
                <a:solidFill>
                  <a:schemeClr val="bg1"/>
                </a:solidFill>
                <a:effectLst/>
              </a:rPr>
              <a:t>at finite density, </a:t>
            </a:r>
            <a:r>
              <a:rPr lang="en-US" sz="1600" dirty="0" smtClean="0">
                <a:solidFill>
                  <a:schemeClr val="bg1"/>
                </a:solidFill>
                <a:effectLst/>
                <a:latin typeface="Symbol" pitchFamily="18" charset="2"/>
              </a:rPr>
              <a:t>q</a:t>
            </a:r>
            <a:r>
              <a:rPr lang="en-US" sz="1600" dirty="0" smtClean="0">
                <a:solidFill>
                  <a:schemeClr val="bg1"/>
                </a:solidFill>
                <a:effectLst/>
              </a:rPr>
              <a:t>=d-1 </a:t>
            </a:r>
            <a:r>
              <a:rPr lang="en-US" sz="1600" dirty="0" smtClean="0">
                <a:solidFill>
                  <a:schemeClr val="bg1"/>
                </a:solidFill>
                <a:effectLst/>
                <a:sym typeface="Wingdings" pitchFamily="2" charset="2"/>
              </a:rPr>
              <a:t>of interest for probing compressible states of matter </a:t>
            </a:r>
          </a:p>
          <a:p>
            <a:pPr marL="18288" indent="0">
              <a:buNone/>
            </a:pPr>
            <a:r>
              <a:rPr lang="en-US" sz="1600" dirty="0" smtClean="0">
                <a:solidFill>
                  <a:schemeClr val="bg1"/>
                </a:solidFill>
                <a:effectLst/>
                <a:sym typeface="Wingdings" pitchFamily="2" charset="2"/>
              </a:rPr>
              <a:t>     also</a:t>
            </a:r>
            <a:r>
              <a:rPr lang="en-US" sz="1600" dirty="0" smtClean="0">
                <a:solidFill>
                  <a:schemeClr val="bg1"/>
                </a:solidFill>
                <a:effectLst/>
              </a:rPr>
              <a:t>  FS signature (S</a:t>
            </a:r>
            <a:r>
              <a:rPr lang="en-US" sz="1600" baseline="-25000" dirty="0" smtClean="0">
                <a:solidFill>
                  <a:schemeClr val="bg1"/>
                </a:solidFill>
                <a:effectLst/>
              </a:rPr>
              <a:t>ent</a:t>
            </a:r>
            <a:r>
              <a:rPr lang="en-US" sz="1600" dirty="0">
                <a:solidFill>
                  <a:schemeClr val="bg1"/>
                </a:solidFill>
                <a:effectLst/>
              </a:rPr>
              <a:t>~ A log </a:t>
            </a:r>
            <a:r>
              <a:rPr lang="en-US" sz="1600" dirty="0" smtClean="0">
                <a:solidFill>
                  <a:schemeClr val="bg1"/>
                </a:solidFill>
                <a:effectLst/>
              </a:rPr>
              <a:t>A)  [</a:t>
            </a:r>
            <a:r>
              <a:rPr lang="en-US" sz="1600" dirty="0" err="1" smtClean="0">
                <a:solidFill>
                  <a:schemeClr val="bg1"/>
                </a:solidFill>
                <a:effectLst/>
              </a:rPr>
              <a:t>Huijse</a:t>
            </a:r>
            <a:r>
              <a:rPr lang="en-US" sz="1600" dirty="0" smtClean="0">
                <a:solidFill>
                  <a:schemeClr val="bg1"/>
                </a:solidFill>
                <a:effectLst/>
              </a:rPr>
              <a:t>/</a:t>
            </a:r>
            <a:r>
              <a:rPr lang="en-US" sz="1600" dirty="0" err="1" smtClean="0">
                <a:solidFill>
                  <a:schemeClr val="bg1"/>
                </a:solidFill>
                <a:effectLst/>
              </a:rPr>
              <a:t>Sachdev</a:t>
            </a:r>
            <a:r>
              <a:rPr lang="en-US" sz="1600" dirty="0" smtClean="0">
                <a:solidFill>
                  <a:schemeClr val="bg1"/>
                </a:solidFill>
                <a:effectLst/>
              </a:rPr>
              <a:t>/</a:t>
            </a:r>
            <a:r>
              <a:rPr lang="en-US" sz="1600" dirty="0" err="1" smtClean="0">
                <a:solidFill>
                  <a:schemeClr val="bg1"/>
                </a:solidFill>
                <a:effectLst/>
              </a:rPr>
              <a:t>Swingle</a:t>
            </a:r>
            <a:r>
              <a:rPr lang="en-US" sz="1600" dirty="0" smtClean="0">
                <a:solidFill>
                  <a:schemeClr val="bg1"/>
                </a:solidFill>
                <a:effectLst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effectLst/>
              </a:rPr>
              <a:t>Takayanagi</a:t>
            </a:r>
            <a:r>
              <a:rPr lang="en-US" sz="1600" dirty="0" smtClean="0">
                <a:solidFill>
                  <a:schemeClr val="bg1"/>
                </a:solidFill>
                <a:effectLst/>
              </a:rPr>
              <a:t> et al.]</a:t>
            </a:r>
            <a:endParaRPr lang="en-US" sz="1600" dirty="0">
              <a:solidFill>
                <a:schemeClr val="bg1"/>
              </a:solidFill>
              <a:effectLst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52400" y="304800"/>
            <a:ext cx="8458200" cy="6858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2000" dirty="0" smtClean="0"/>
              <a:t>Generating </a:t>
            </a:r>
            <a:r>
              <a:rPr lang="en-US" sz="2000" dirty="0" err="1" smtClean="0"/>
              <a:t>Lifshitz</a:t>
            </a:r>
            <a:r>
              <a:rPr lang="en-US" sz="2000" dirty="0" smtClean="0"/>
              <a:t>-like scaling and </a:t>
            </a:r>
            <a:r>
              <a:rPr lang="en-US" sz="2000" dirty="0" err="1" smtClean="0"/>
              <a:t>hyperscaling</a:t>
            </a:r>
            <a:r>
              <a:rPr lang="en-US" sz="2000" dirty="0" smtClean="0"/>
              <a:t> violation 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838200" y="1981200"/>
            <a:ext cx="7543800" cy="176900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88009"/>
            <a:ext cx="4572000" cy="516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990600" y="1066800"/>
            <a:ext cx="6629400" cy="3810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dirty="0">
                <a:solidFill>
                  <a:schemeClr val="bg1"/>
                </a:solidFill>
                <a:effectLst/>
              </a:rPr>
              <a:t>S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imple Einstein-Maxwell-</a:t>
            </a:r>
            <a:r>
              <a:rPr lang="en-US" sz="1800" dirty="0" err="1" smtClean="0">
                <a:solidFill>
                  <a:schemeClr val="bg1"/>
                </a:solidFill>
                <a:effectLst/>
              </a:rPr>
              <a:t>dilaton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 theories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09800"/>
            <a:ext cx="4800600" cy="523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819400"/>
            <a:ext cx="1371600" cy="351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Left Brace 15"/>
          <p:cNvSpPr/>
          <p:nvPr/>
        </p:nvSpPr>
        <p:spPr>
          <a:xfrm>
            <a:off x="3200400" y="2163128"/>
            <a:ext cx="152400" cy="1037272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2" y="2338387"/>
            <a:ext cx="1519238" cy="7096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512" y="3276600"/>
            <a:ext cx="3062288" cy="38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335306"/>
            <a:ext cx="1828800" cy="71269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352800"/>
            <a:ext cx="4495800" cy="347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Multiply 20"/>
          <p:cNvSpPr/>
          <p:nvPr/>
        </p:nvSpPr>
        <p:spPr>
          <a:xfrm>
            <a:off x="4495800" y="2057400"/>
            <a:ext cx="838200" cy="762000"/>
          </a:xfrm>
          <a:prstGeom prst="mathMultiply">
            <a:avLst/>
          </a:prstGeom>
          <a:solidFill>
            <a:srgbClr val="B1456E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838200" y="4267200"/>
            <a:ext cx="7467600" cy="3810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bg1"/>
                </a:solidFill>
                <a:effectLst/>
                <a:sym typeface="Wingdings" pitchFamily="2" charset="2"/>
              </a:rPr>
              <a:t>however </a:t>
            </a:r>
            <a:r>
              <a:rPr lang="en-US" sz="1600" b="1" dirty="0" smtClean="0">
                <a:solidFill>
                  <a:schemeClr val="accent2"/>
                </a:solidFill>
                <a:effectLst/>
                <a:sym typeface="Wingdings" pitchFamily="2" charset="2"/>
              </a:rPr>
              <a:t>uplift to higher D  naïve scaling restored </a:t>
            </a:r>
            <a:r>
              <a:rPr lang="en-US" sz="1600" dirty="0" smtClean="0">
                <a:solidFill>
                  <a:schemeClr val="bg1"/>
                </a:solidFill>
                <a:effectLst/>
                <a:sym typeface="Wingdings" pitchFamily="2" charset="2"/>
              </a:rPr>
              <a:t>(</a:t>
            </a:r>
            <a:r>
              <a:rPr lang="en-US" sz="1600" dirty="0" err="1" smtClean="0">
                <a:solidFill>
                  <a:schemeClr val="bg1"/>
                </a:solidFill>
                <a:effectLst/>
                <a:sym typeface="Wingdings" pitchFamily="2" charset="2"/>
              </a:rPr>
              <a:t>Gouteraux</a:t>
            </a:r>
            <a:r>
              <a:rPr lang="en-US" sz="1600" dirty="0" smtClean="0">
                <a:solidFill>
                  <a:schemeClr val="bg1"/>
                </a:solidFill>
                <a:effectLst/>
                <a:sym typeface="Wingdings" pitchFamily="2" charset="2"/>
              </a:rPr>
              <a:t>/</a:t>
            </a:r>
            <a:r>
              <a:rPr lang="en-US" sz="1600" dirty="0" err="1" smtClean="0">
                <a:solidFill>
                  <a:schemeClr val="bg1"/>
                </a:solidFill>
                <a:effectLst/>
                <a:sym typeface="Wingdings" pitchFamily="2" charset="2"/>
              </a:rPr>
              <a:t>Kiritsis</a:t>
            </a:r>
            <a:r>
              <a:rPr lang="en-US" sz="1600" dirty="0" smtClean="0">
                <a:solidFill>
                  <a:schemeClr val="bg1"/>
                </a:solidFill>
                <a:effectLst/>
                <a:sym typeface="Wingdings" pitchFamily="2" charset="2"/>
              </a:rPr>
              <a:t>)</a:t>
            </a:r>
            <a:endParaRPr lang="en-US" sz="1800" dirty="0" smtClean="0">
              <a:solidFill>
                <a:schemeClr val="bg1"/>
              </a:solidFill>
              <a:effectLst/>
            </a:endParaRPr>
          </a:p>
          <a:p>
            <a:pPr marL="18288" indent="0">
              <a:buNone/>
            </a:pPr>
            <a:endParaRPr lang="en-US" sz="1800" dirty="0" smtClean="0">
              <a:solidFill>
                <a:schemeClr val="bg1"/>
              </a:solidFill>
              <a:effectLst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762000" y="5676900"/>
            <a:ext cx="7696200" cy="3429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dirty="0" smtClean="0">
                <a:solidFill>
                  <a:schemeClr val="bg1"/>
                </a:solidFill>
                <a:effectLst/>
                <a:sym typeface="Wingdings" pitchFamily="2" charset="2"/>
              </a:rPr>
              <a:t>  </a:t>
            </a:r>
            <a:r>
              <a:rPr lang="en-US" sz="1600" dirty="0">
                <a:solidFill>
                  <a:schemeClr val="bg1"/>
                </a:solidFill>
                <a:effectLst/>
                <a:sym typeface="Wingdings" pitchFamily="2" charset="2"/>
              </a:rPr>
              <a:t>S</a:t>
            </a:r>
            <a:r>
              <a:rPr lang="en-US" sz="1600" dirty="0" smtClean="0">
                <a:solidFill>
                  <a:schemeClr val="bg1"/>
                </a:solidFill>
                <a:effectLst/>
                <a:sym typeface="Wingdings" pitchFamily="2" charset="2"/>
              </a:rPr>
              <a:t>ubtleties for density-density </a:t>
            </a:r>
            <a:r>
              <a:rPr lang="en-US" sz="1600" dirty="0" err="1" smtClean="0">
                <a:solidFill>
                  <a:schemeClr val="bg1"/>
                </a:solidFill>
                <a:effectLst/>
                <a:sym typeface="Wingdings" pitchFamily="2" charset="2"/>
              </a:rPr>
              <a:t>correlators</a:t>
            </a:r>
            <a:r>
              <a:rPr lang="en-US" sz="1600" dirty="0" smtClean="0">
                <a:solidFill>
                  <a:schemeClr val="bg1"/>
                </a:solidFill>
                <a:effectLst/>
                <a:sym typeface="Wingdings" pitchFamily="2" charset="2"/>
              </a:rPr>
              <a:t> (</a:t>
            </a:r>
            <a:r>
              <a:rPr lang="en-US" sz="1600" dirty="0" err="1" smtClean="0">
                <a:solidFill>
                  <a:schemeClr val="bg1"/>
                </a:solidFill>
                <a:effectLst/>
                <a:sym typeface="Wingdings" pitchFamily="2" charset="2"/>
              </a:rPr>
              <a:t>Hartnoll</a:t>
            </a:r>
            <a:r>
              <a:rPr lang="en-US" sz="1600" dirty="0" smtClean="0">
                <a:solidFill>
                  <a:schemeClr val="bg1"/>
                </a:solidFill>
                <a:effectLst/>
                <a:sym typeface="Wingdings" pitchFamily="2" charset="2"/>
              </a:rPr>
              <a:t>/</a:t>
            </a:r>
            <a:r>
              <a:rPr lang="en-US" sz="1600" dirty="0" err="1" smtClean="0">
                <a:solidFill>
                  <a:schemeClr val="bg1"/>
                </a:solidFill>
                <a:effectLst/>
                <a:sym typeface="Wingdings" pitchFamily="2" charset="2"/>
              </a:rPr>
              <a:t>Shagoulian</a:t>
            </a:r>
            <a:r>
              <a:rPr lang="en-US" sz="1600" dirty="0" smtClean="0">
                <a:solidFill>
                  <a:schemeClr val="bg1"/>
                </a:solidFill>
                <a:effectLst/>
                <a:sym typeface="Wingdings" pitchFamily="2" charset="2"/>
              </a:rPr>
              <a:t>, </a:t>
            </a:r>
            <a:r>
              <a:rPr lang="en-US" sz="1600" dirty="0" err="1" smtClean="0">
                <a:solidFill>
                  <a:schemeClr val="bg1"/>
                </a:solidFill>
                <a:effectLst/>
                <a:sym typeface="Wingdings" pitchFamily="2" charset="2"/>
              </a:rPr>
              <a:t>Iqbal</a:t>
            </a:r>
            <a:r>
              <a:rPr lang="en-US" sz="1600" dirty="0" smtClean="0">
                <a:solidFill>
                  <a:schemeClr val="bg1"/>
                </a:solidFill>
                <a:effectLst/>
                <a:sym typeface="Wingdings" pitchFamily="2" charset="2"/>
              </a:rPr>
              <a:t>/Faulkner…)</a:t>
            </a:r>
          </a:p>
        </p:txBody>
      </p:sp>
    </p:spTree>
    <p:extLst>
      <p:ext uri="{BB962C8B-B14F-4D97-AF65-F5344CB8AC3E}">
        <p14:creationId xmlns:p14="http://schemas.microsoft.com/office/powerpoint/2010/main" val="346131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21" grpId="0" animBg="1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609600" y="1524000"/>
            <a:ext cx="7924800" cy="3733800"/>
          </a:xfrm>
          <a:prstGeom prst="roundRect">
            <a:avLst/>
          </a:prstGeom>
          <a:solidFill>
            <a:schemeClr val="tx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86800" y="6400800"/>
            <a:ext cx="457200" cy="304800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1000" y="457200"/>
            <a:ext cx="8305800" cy="4191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dirty="0" smtClean="0"/>
              <a:t>Scaling solutions supported by a running </a:t>
            </a:r>
            <a:r>
              <a:rPr lang="en-US" sz="1800" dirty="0" err="1" smtClean="0"/>
              <a:t>dilatonic</a:t>
            </a:r>
            <a:r>
              <a:rPr lang="en-US" sz="1800" dirty="0" smtClean="0"/>
              <a:t> scalar  </a:t>
            </a:r>
            <a:r>
              <a:rPr lang="en-US" sz="1800" b="1" dirty="0">
                <a:latin typeface="Symbol" pitchFamily="18" charset="2"/>
              </a:rPr>
              <a:t>f</a:t>
            </a:r>
            <a:r>
              <a:rPr lang="en-US" sz="1800" dirty="0"/>
              <a:t> ~ log </a:t>
            </a:r>
            <a:r>
              <a:rPr lang="en-US" sz="1800" dirty="0" smtClean="0"/>
              <a:t>r</a:t>
            </a:r>
          </a:p>
        </p:txBody>
      </p:sp>
      <p:sp>
        <p:nvSpPr>
          <p:cNvPr id="6" name="AutoShape 2" descr="http://t2.gstatic.com/images?q=tbn:ANd9GcTC7-Vlpeqmkoe8Ha3krRqosS3uo8tvi0ZGtF0j9GkVVSmbD44pB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http://t2.gstatic.com/images?q=tbn:ANd9GcTC7-Vlpeqmkoe8Ha3krRqosS3uo8tvi0ZGtF0j9GkVVSmbD44pB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914400" y="2209800"/>
            <a:ext cx="7620000" cy="4572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Effective gauge coupling of the theory  	         drives system to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90293"/>
            <a:ext cx="914400" cy="300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371600" y="2743200"/>
            <a:ext cx="2743200" cy="6858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r>
              <a:rPr lang="en-US" sz="2000" b="1" dirty="0">
                <a:solidFill>
                  <a:srgbClr val="B1456E"/>
                </a:solidFill>
                <a:effectLst/>
              </a:rPr>
              <a:t>s</a:t>
            </a:r>
            <a:r>
              <a:rPr lang="en-US" sz="2000" b="1" dirty="0" smtClean="0">
                <a:solidFill>
                  <a:srgbClr val="B1456E"/>
                </a:solidFill>
                <a:effectLst/>
              </a:rPr>
              <a:t>trong coupling (magnetic case)</a:t>
            </a:r>
            <a:endParaRPr lang="en-US" sz="2000" b="1" dirty="0">
              <a:solidFill>
                <a:srgbClr val="B1456E"/>
              </a:solidFill>
              <a:effectLst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105400" y="2743200"/>
            <a:ext cx="2743200" cy="6858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r>
              <a:rPr lang="en-US" sz="2000" b="1" dirty="0" smtClean="0">
                <a:solidFill>
                  <a:srgbClr val="B1456E"/>
                </a:solidFill>
                <a:effectLst/>
              </a:rPr>
              <a:t>weak coupling (electric case</a:t>
            </a:r>
            <a:r>
              <a:rPr lang="en-US" sz="2000" b="1" dirty="0" smtClean="0">
                <a:solidFill>
                  <a:schemeClr val="bg1"/>
                </a:solidFill>
                <a:effectLst/>
              </a:rPr>
              <a:t>)</a:t>
            </a:r>
            <a:endParaRPr lang="en-US" sz="20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409700" y="3581400"/>
            <a:ext cx="2857500" cy="720922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Expect modifications to g, </a:t>
            </a:r>
          </a:p>
          <a:p>
            <a:pPr marL="18288" indent="0">
              <a:buNone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for example </a:t>
            </a: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5029200" y="3581400"/>
            <a:ext cx="2971800" cy="741461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Expect higher derivative terms no longer negligible</a:t>
            </a:r>
            <a:endParaRPr lang="en-US" sz="20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457200" y="5486400"/>
            <a:ext cx="8305800" cy="9906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dirty="0"/>
              <a:t>S</a:t>
            </a:r>
            <a:r>
              <a:rPr lang="en-US" sz="1800" dirty="0" smtClean="0"/>
              <a:t>olutions  also known to suffer from singularities (curvature + tidal)</a:t>
            </a:r>
          </a:p>
          <a:p>
            <a:pPr marL="18288" indent="0">
              <a:buNone/>
            </a:pPr>
            <a:r>
              <a:rPr lang="en-US" sz="1600" dirty="0" smtClean="0"/>
              <a:t>see e.g. Horowitz/Way, </a:t>
            </a:r>
            <a:r>
              <a:rPr lang="en-US" sz="1600" dirty="0" err="1" smtClean="0"/>
              <a:t>Bao</a:t>
            </a:r>
            <a:r>
              <a:rPr lang="en-US" sz="1600" dirty="0" smtClean="0"/>
              <a:t>/Dong/Harrison/Silverstein for pure </a:t>
            </a:r>
            <a:r>
              <a:rPr lang="en-US" sz="1600" dirty="0" err="1" smtClean="0"/>
              <a:t>Lifshitz</a:t>
            </a:r>
            <a:endParaRPr lang="en-US" sz="1600" dirty="0" smtClean="0"/>
          </a:p>
          <a:p>
            <a:pPr marL="18288" indent="0">
              <a:buNone/>
            </a:pPr>
            <a:r>
              <a:rPr lang="en-US" sz="1600" dirty="0" smtClean="0"/>
              <a:t>              </a:t>
            </a:r>
            <a:r>
              <a:rPr lang="en-US" sz="1600" dirty="0" err="1" smtClean="0"/>
              <a:t>Copsey</a:t>
            </a:r>
            <a:r>
              <a:rPr lang="en-US" sz="1600" dirty="0" smtClean="0"/>
              <a:t>/Mann </a:t>
            </a:r>
            <a:r>
              <a:rPr lang="en-US" sz="1600" dirty="0" smtClean="0">
                <a:sym typeface="Wingdings" pitchFamily="2" charset="2"/>
              </a:rPr>
              <a:t> </a:t>
            </a:r>
            <a:r>
              <a:rPr lang="en-US" sz="1600" dirty="0" err="1" smtClean="0"/>
              <a:t>hyperscaling</a:t>
            </a:r>
            <a:r>
              <a:rPr lang="en-US" sz="1600" dirty="0" smtClean="0"/>
              <a:t> violation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1066800" y="2667000"/>
            <a:ext cx="3467100" cy="2286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762500" y="2667000"/>
            <a:ext cx="3467100" cy="2286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302322"/>
            <a:ext cx="2847975" cy="345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Subtitle 2"/>
          <p:cNvSpPr txBox="1">
            <a:spLocks/>
          </p:cNvSpPr>
          <p:nvPr/>
        </p:nvSpPr>
        <p:spPr>
          <a:xfrm>
            <a:off x="381000" y="914400"/>
            <a:ext cx="8305800" cy="4191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dirty="0" smtClean="0">
                <a:sym typeface="Wingdings" pitchFamily="2" charset="2"/>
              </a:rPr>
              <a:t> </a:t>
            </a:r>
            <a:r>
              <a:rPr lang="en-US" sz="1800" dirty="0" smtClean="0"/>
              <a:t>not expected to describe geometry accurately in the deep IR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88194"/>
            <a:ext cx="3429000" cy="369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063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>
          <a:xfrm>
            <a:off x="304800" y="1295400"/>
            <a:ext cx="8534400" cy="4876800"/>
          </a:xfrm>
          <a:prstGeom prst="roundRect">
            <a:avLst/>
          </a:prstGeom>
          <a:solidFill>
            <a:schemeClr val="tx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86800" y="6400800"/>
            <a:ext cx="457200" cy="304800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4800" y="381000"/>
            <a:ext cx="8305800" cy="3810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2400" dirty="0" smtClean="0"/>
              <a:t>Natural question: IR endpoint of scaling solutions?</a:t>
            </a:r>
          </a:p>
        </p:txBody>
      </p:sp>
      <p:sp>
        <p:nvSpPr>
          <p:cNvPr id="6" name="AutoShape 2" descr="http://t2.gstatic.com/images?q=tbn:ANd9GcTC7-Vlpeqmkoe8Ha3krRqosS3uo8tvi0ZGtF0j9GkVVSmbD44pB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http://t2.gstatic.com/images?q=tbn:ANd9GcTC7-Vlpeqmkoe8Ha3krRqosS3uo8tvi0ZGtF0j9GkVVSmbD44pB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300718"/>
            <a:ext cx="3233742" cy="366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67000"/>
            <a:ext cx="4622800" cy="541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Subtitle 2"/>
          <p:cNvSpPr txBox="1">
            <a:spLocks/>
          </p:cNvSpPr>
          <p:nvPr/>
        </p:nvSpPr>
        <p:spPr>
          <a:xfrm>
            <a:off x="612775" y="1447800"/>
            <a:ext cx="8150225" cy="6858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For the </a:t>
            </a:r>
            <a:r>
              <a:rPr lang="en-US" sz="1800" dirty="0" err="1" smtClean="0">
                <a:solidFill>
                  <a:schemeClr val="bg1"/>
                </a:solidFill>
                <a:effectLst/>
              </a:rPr>
              <a:t>Lifshitz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-like </a:t>
            </a:r>
            <a:r>
              <a:rPr lang="en-US" sz="1800" u="sng" dirty="0" smtClean="0">
                <a:solidFill>
                  <a:schemeClr val="bg1"/>
                </a:solidFill>
                <a:effectLst/>
              </a:rPr>
              <a:t>magnetic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 case,  simple loop corrections  give rise to </a:t>
            </a:r>
          </a:p>
          <a:p>
            <a:pPr marL="18288" indent="0">
              <a:buNone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AdS</a:t>
            </a:r>
            <a:r>
              <a:rPr lang="en-US" sz="1800" baseline="-25000" dirty="0" smtClean="0">
                <a:solidFill>
                  <a:schemeClr val="bg1"/>
                </a:solidFill>
                <a:effectLst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 x R</a:t>
            </a:r>
            <a:r>
              <a:rPr lang="en-US" sz="1800" baseline="30000" dirty="0" smtClean="0">
                <a:solidFill>
                  <a:schemeClr val="bg1"/>
                </a:solidFill>
                <a:effectLst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 in the IR   </a:t>
            </a:r>
            <a:r>
              <a:rPr lang="en-US" sz="1600" dirty="0" smtClean="0">
                <a:solidFill>
                  <a:schemeClr val="bg1"/>
                </a:solidFill>
                <a:effectLst/>
              </a:rPr>
              <a:t>[Harrison/</a:t>
            </a:r>
            <a:r>
              <a:rPr lang="en-US" sz="1600" dirty="0" err="1" smtClean="0">
                <a:solidFill>
                  <a:schemeClr val="bg1"/>
                </a:solidFill>
                <a:effectLst/>
              </a:rPr>
              <a:t>Kachru</a:t>
            </a:r>
            <a:r>
              <a:rPr lang="en-US" sz="1600" dirty="0" smtClean="0">
                <a:solidFill>
                  <a:schemeClr val="bg1"/>
                </a:solidFill>
                <a:effectLst/>
              </a:rPr>
              <a:t>/Wang 1202.6635]</a:t>
            </a:r>
            <a:endParaRPr lang="en-US" sz="1600" dirty="0">
              <a:solidFill>
                <a:schemeClr val="bg1"/>
              </a:solidFill>
              <a:effectLst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609600" y="3962400"/>
            <a:ext cx="8077200" cy="3048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Add irrelevant perturbations to the IR AdS</a:t>
            </a:r>
            <a:r>
              <a:rPr lang="en-US" sz="1800" baseline="-25000" dirty="0" smtClean="0">
                <a:solidFill>
                  <a:schemeClr val="bg1"/>
                </a:solidFill>
                <a:effectLst/>
              </a:rPr>
              <a:t>2</a:t>
            </a:r>
            <a:r>
              <a:rPr lang="en-US" sz="1800" dirty="0">
                <a:solidFill>
                  <a:schemeClr val="bg1"/>
                </a:solidFill>
                <a:effectLst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effectLst/>
                <a:sym typeface="Wingdings" pitchFamily="2" charset="2"/>
              </a:rPr>
              <a:t> flow to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AdS</a:t>
            </a:r>
            <a:r>
              <a:rPr lang="en-US" sz="1800" baseline="-25000" dirty="0" smtClean="0">
                <a:solidFill>
                  <a:schemeClr val="bg1"/>
                </a:solidFill>
                <a:effectLst/>
              </a:rPr>
              <a:t>4 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 in the UV</a:t>
            </a:r>
            <a:endParaRPr lang="en-US" sz="1600" dirty="0">
              <a:solidFill>
                <a:schemeClr val="bg1"/>
              </a:solidFill>
              <a:effectLst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2438400" y="5162550"/>
            <a:ext cx="0" cy="32385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ight Arrow 29"/>
          <p:cNvSpPr/>
          <p:nvPr/>
        </p:nvSpPr>
        <p:spPr>
          <a:xfrm>
            <a:off x="762000" y="4838700"/>
            <a:ext cx="7391400" cy="381000"/>
          </a:xfrm>
          <a:prstGeom prst="rightArrow">
            <a:avLst/>
          </a:prstGeom>
          <a:gradFill flip="none" rotWithShape="1">
            <a:gsLst>
              <a:gs pos="0">
                <a:srgbClr val="000082"/>
              </a:gs>
              <a:gs pos="26000">
                <a:srgbClr val="66008F"/>
              </a:gs>
              <a:gs pos="78000">
                <a:srgbClr val="BA0066"/>
              </a:gs>
              <a:gs pos="97000">
                <a:srgbClr val="FF0000"/>
              </a:gs>
              <a:gs pos="100000">
                <a:srgbClr val="FF00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762000" y="4495800"/>
            <a:ext cx="1447800" cy="457200"/>
          </a:xfrm>
          <a:prstGeom prst="rect">
            <a:avLst/>
          </a:prstGeom>
          <a:ln>
            <a:noFill/>
          </a:ln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r>
              <a:rPr lang="en-US" sz="2000" dirty="0">
                <a:solidFill>
                  <a:schemeClr val="bg1"/>
                </a:solidFill>
                <a:effectLst/>
              </a:rPr>
              <a:t>AdS</a:t>
            </a:r>
            <a:r>
              <a:rPr lang="en-US" sz="2000" baseline="-25000" dirty="0">
                <a:solidFill>
                  <a:schemeClr val="bg1"/>
                </a:solidFill>
                <a:effectLst/>
              </a:rPr>
              <a:t>2</a:t>
            </a:r>
            <a:r>
              <a:rPr lang="en-US" sz="2000" dirty="0">
                <a:solidFill>
                  <a:schemeClr val="bg1"/>
                </a:solidFill>
                <a:effectLst/>
              </a:rPr>
              <a:t> x R</a:t>
            </a:r>
            <a:r>
              <a:rPr lang="en-US" sz="2000" baseline="30000" dirty="0">
                <a:solidFill>
                  <a:schemeClr val="bg1"/>
                </a:solidFill>
                <a:effectLst/>
              </a:rPr>
              <a:t>2</a:t>
            </a:r>
            <a:endParaRPr lang="en-US" sz="20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32" name="Subtitle 2"/>
          <p:cNvSpPr txBox="1">
            <a:spLocks/>
          </p:cNvSpPr>
          <p:nvPr/>
        </p:nvSpPr>
        <p:spPr>
          <a:xfrm>
            <a:off x="685800" y="5181600"/>
            <a:ext cx="1371600" cy="3429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r>
              <a:rPr lang="en-US" sz="1600" dirty="0">
                <a:solidFill>
                  <a:schemeClr val="bg1"/>
                </a:solidFill>
                <a:effectLst/>
              </a:rPr>
              <a:t>d</a:t>
            </a:r>
            <a:r>
              <a:rPr lang="en-US" sz="1600" dirty="0" smtClean="0">
                <a:solidFill>
                  <a:schemeClr val="bg1"/>
                </a:solidFill>
                <a:effectLst/>
              </a:rPr>
              <a:t>eep IR</a:t>
            </a:r>
            <a:endParaRPr lang="en-US" sz="1600" b="1" dirty="0">
              <a:solidFill>
                <a:srgbClr val="B1456E"/>
              </a:solidFill>
              <a:effectLst/>
            </a:endParaRPr>
          </a:p>
        </p:txBody>
      </p:sp>
      <p:sp>
        <p:nvSpPr>
          <p:cNvPr id="33" name="Subtitle 2"/>
          <p:cNvSpPr txBox="1">
            <a:spLocks/>
          </p:cNvSpPr>
          <p:nvPr/>
        </p:nvSpPr>
        <p:spPr>
          <a:xfrm>
            <a:off x="6858000" y="4495800"/>
            <a:ext cx="1371600" cy="3429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r>
              <a:rPr lang="en-US" sz="2000" dirty="0" smtClean="0">
                <a:solidFill>
                  <a:schemeClr val="bg1"/>
                </a:solidFill>
                <a:effectLst/>
              </a:rPr>
              <a:t>AdS</a:t>
            </a:r>
            <a:r>
              <a:rPr lang="en-US" sz="2000" baseline="-25000" dirty="0">
                <a:solidFill>
                  <a:schemeClr val="bg1"/>
                </a:solidFill>
                <a:effectLst/>
              </a:rPr>
              <a:t>4</a:t>
            </a:r>
            <a:endParaRPr lang="en-US" sz="2000" b="1" dirty="0">
              <a:solidFill>
                <a:srgbClr val="B1456E"/>
              </a:solidFill>
              <a:effectLst/>
            </a:endParaRPr>
          </a:p>
        </p:txBody>
      </p:sp>
      <p:sp>
        <p:nvSpPr>
          <p:cNvPr id="34" name="Subtitle 2"/>
          <p:cNvSpPr txBox="1">
            <a:spLocks/>
          </p:cNvSpPr>
          <p:nvPr/>
        </p:nvSpPr>
        <p:spPr>
          <a:xfrm>
            <a:off x="7010400" y="5181600"/>
            <a:ext cx="990600" cy="3429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r>
              <a:rPr lang="en-US" sz="1600" dirty="0" smtClean="0">
                <a:solidFill>
                  <a:schemeClr val="bg1"/>
                </a:solidFill>
                <a:effectLst/>
              </a:rPr>
              <a:t>UV</a:t>
            </a:r>
            <a:endParaRPr lang="en-US" sz="1600" b="1" dirty="0">
              <a:solidFill>
                <a:srgbClr val="B1456E"/>
              </a:solidFill>
              <a:effectLst/>
            </a:endParaRPr>
          </a:p>
        </p:txBody>
      </p:sp>
      <p:sp>
        <p:nvSpPr>
          <p:cNvPr id="35" name="Subtitle 2"/>
          <p:cNvSpPr txBox="1">
            <a:spLocks/>
          </p:cNvSpPr>
          <p:nvPr/>
        </p:nvSpPr>
        <p:spPr>
          <a:xfrm>
            <a:off x="2971800" y="4495800"/>
            <a:ext cx="2743200" cy="6858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r>
              <a:rPr lang="en-US" sz="2000" dirty="0" err="1" smtClean="0">
                <a:solidFill>
                  <a:schemeClr val="bg1"/>
                </a:solidFill>
                <a:effectLst/>
              </a:rPr>
              <a:t>Lifshitz</a:t>
            </a:r>
            <a:r>
              <a:rPr lang="en-US" sz="2000" dirty="0" smtClean="0">
                <a:solidFill>
                  <a:schemeClr val="bg1"/>
                </a:solidFill>
                <a:effectLst/>
              </a:rPr>
              <a:t>-like regime</a:t>
            </a:r>
            <a:endParaRPr lang="en-US" sz="2000" b="1" dirty="0">
              <a:solidFill>
                <a:srgbClr val="B1456E"/>
              </a:solidFill>
              <a:effectLst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772" y="5334000"/>
            <a:ext cx="166342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V="1">
            <a:off x="6629400" y="5181600"/>
            <a:ext cx="0" cy="32385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499287"/>
            <a:ext cx="1828800" cy="39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283075"/>
            <a:ext cx="1600200" cy="60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Left Brace 8"/>
          <p:cNvSpPr/>
          <p:nvPr/>
        </p:nvSpPr>
        <p:spPr>
          <a:xfrm rot="16200000">
            <a:off x="3427031" y="2322130"/>
            <a:ext cx="270641" cy="1790698"/>
          </a:xfrm>
          <a:prstGeom prst="leftBrace">
            <a:avLst/>
          </a:prstGeom>
          <a:noFill/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27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1" grpId="0"/>
      <p:bldP spid="30" grpId="0" animBg="1"/>
      <p:bldP spid="31" grpId="0"/>
      <p:bldP spid="32" grpId="0"/>
      <p:bldP spid="33" grpId="0"/>
      <p:bldP spid="34" grpId="0"/>
      <p:bldP spid="35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86800" y="6400800"/>
            <a:ext cx="457200" cy="304800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AutoShape 2" descr="http://t2.gstatic.com/images?q=tbn:ANd9GcTC7-Vlpeqmkoe8Ha3krRqosS3uo8tvi0ZGtF0j9GkVVSmbD44pB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http://t2.gstatic.com/images?q=tbn:ANd9GcTC7-Vlpeqmkoe8Ha3krRqosS3uo8tvi0ZGtF0j9GkVVSmbD44pB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228600" y="381000"/>
            <a:ext cx="5715000" cy="7620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2400" dirty="0" smtClean="0"/>
              <a:t>`IR completion’ of </a:t>
            </a:r>
            <a:r>
              <a:rPr lang="en-US" sz="2400" dirty="0" err="1"/>
              <a:t>h</a:t>
            </a:r>
            <a:r>
              <a:rPr lang="en-US" sz="2400" dirty="0" err="1" smtClean="0"/>
              <a:t>yperscaling</a:t>
            </a:r>
            <a:r>
              <a:rPr lang="en-US" sz="2400" dirty="0" smtClean="0"/>
              <a:t> violation</a:t>
            </a:r>
          </a:p>
          <a:p>
            <a:pPr marL="18288" indent="0">
              <a:buNone/>
            </a:pPr>
            <a:r>
              <a:rPr lang="en-US" sz="1800" dirty="0" smtClean="0">
                <a:solidFill>
                  <a:srgbClr val="FFC000"/>
                </a:solidFill>
              </a:rPr>
              <a:t> [arXiv:1208.1752 – purely magnetic case]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381000" y="3657600"/>
            <a:ext cx="8305800" cy="21336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u="sng" dirty="0" smtClean="0"/>
              <a:t>Our interest</a:t>
            </a:r>
            <a:r>
              <a:rPr lang="en-US" sz="1800" dirty="0" smtClean="0"/>
              <a:t>:</a:t>
            </a:r>
          </a:p>
          <a:p>
            <a:pPr marL="18288" indent="0">
              <a:buNone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>
                <a:effectLst/>
              </a:rPr>
              <a:t>explore </a:t>
            </a:r>
            <a:r>
              <a:rPr lang="en-US" sz="1800" b="1" dirty="0">
                <a:solidFill>
                  <a:schemeClr val="accent1"/>
                </a:solidFill>
                <a:effectLst/>
              </a:rPr>
              <a:t>conditions for emergence of deep IR AdS</a:t>
            </a:r>
            <a:r>
              <a:rPr lang="en-US" sz="1800" b="1" baseline="-25000" dirty="0">
                <a:solidFill>
                  <a:schemeClr val="accent1"/>
                </a:solidFill>
                <a:effectLst/>
              </a:rPr>
              <a:t>2</a:t>
            </a:r>
            <a:r>
              <a:rPr lang="en-US" sz="1800" b="1" dirty="0">
                <a:solidFill>
                  <a:schemeClr val="accent1"/>
                </a:solidFill>
                <a:effectLst/>
              </a:rPr>
              <a:t> x R</a:t>
            </a:r>
            <a:r>
              <a:rPr lang="en-US" sz="1800" b="1" baseline="30000" dirty="0">
                <a:solidFill>
                  <a:schemeClr val="accent1"/>
                </a:solidFill>
                <a:effectLst/>
              </a:rPr>
              <a:t>2</a:t>
            </a:r>
            <a:r>
              <a:rPr lang="en-US" sz="1800" dirty="0">
                <a:solidFill>
                  <a:schemeClr val="accent1"/>
                </a:solidFill>
                <a:effectLst/>
              </a:rPr>
              <a:t> </a:t>
            </a:r>
            <a:r>
              <a:rPr lang="en-US" sz="1800" dirty="0">
                <a:effectLst/>
              </a:rPr>
              <a:t>description (with AdS</a:t>
            </a:r>
            <a:r>
              <a:rPr lang="en-US" sz="1800" baseline="-25000" dirty="0">
                <a:effectLst/>
              </a:rPr>
              <a:t>4</a:t>
            </a:r>
            <a:r>
              <a:rPr lang="en-US" sz="1800" dirty="0">
                <a:effectLst/>
              </a:rPr>
              <a:t> UV completion) in geometries exhibiting (z, </a:t>
            </a:r>
            <a:r>
              <a:rPr lang="en-US" sz="1800" dirty="0">
                <a:effectLst/>
                <a:latin typeface="Symbol" pitchFamily="18" charset="2"/>
              </a:rPr>
              <a:t>q</a:t>
            </a:r>
            <a:r>
              <a:rPr lang="en-US" sz="1800" dirty="0">
                <a:effectLst/>
              </a:rPr>
              <a:t>) scaling </a:t>
            </a:r>
            <a:r>
              <a:rPr lang="en-US" sz="1800" dirty="0" smtClean="0">
                <a:effectLst/>
              </a:rPr>
              <a:t>regime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>
              <a:effectLst/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effectLst/>
              </a:rPr>
              <a:t>reiterate idea that scaling geometries should be thought of as `intermediate’ </a:t>
            </a:r>
            <a:endParaRPr lang="en-US" sz="1800" dirty="0">
              <a:effectLst/>
            </a:endParaRP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381000" y="1828800"/>
            <a:ext cx="8534400" cy="9906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dirty="0"/>
              <a:t>S</a:t>
            </a:r>
            <a:r>
              <a:rPr lang="en-US" sz="1800" dirty="0" smtClean="0"/>
              <a:t>imilar reasoning can be applied to solutions with </a:t>
            </a:r>
            <a:r>
              <a:rPr lang="en-US" sz="1800" dirty="0" err="1" smtClean="0"/>
              <a:t>hyperscaling</a:t>
            </a:r>
            <a:r>
              <a:rPr lang="en-US" sz="1800" dirty="0" smtClean="0"/>
              <a:t> violation </a:t>
            </a:r>
          </a:p>
          <a:p>
            <a:pPr marL="18288" indent="0">
              <a:buNone/>
            </a:pPr>
            <a:r>
              <a:rPr lang="en-US" sz="1800" dirty="0" smtClean="0"/>
              <a:t>(run-away scalar, singularities)</a:t>
            </a:r>
          </a:p>
          <a:p>
            <a:pPr marL="18288" indent="0">
              <a:buNone/>
            </a:pPr>
            <a:r>
              <a:rPr lang="en-US" sz="1800" dirty="0" smtClean="0">
                <a:sym typeface="Wingdings" pitchFamily="2" charset="2"/>
              </a:rPr>
              <a:t>Main difference  supported by non-trivial scalar potential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97598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86800" y="6400800"/>
            <a:ext cx="457200" cy="304800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AutoShape 2" descr="http://t2.gstatic.com/images?q=tbn:ANd9GcTC7-Vlpeqmkoe8Ha3krRqosS3uo8tvi0ZGtF0j9GkVVSmbD44pB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http://t2.gstatic.com/images?q=tbn:ANd9GcTC7-Vlpeqmkoe8Ha3krRqosS3uo8tvi0ZGtF0j9GkVVSmbD44pB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81000" y="1143000"/>
            <a:ext cx="8458200" cy="5334000"/>
          </a:xfrm>
          <a:prstGeom prst="roundRect">
            <a:avLst/>
          </a:prstGeom>
          <a:solidFill>
            <a:schemeClr val="tx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76" y="1859220"/>
            <a:ext cx="4479924" cy="502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Subtitle 2"/>
          <p:cNvSpPr txBox="1">
            <a:spLocks/>
          </p:cNvSpPr>
          <p:nvPr/>
        </p:nvSpPr>
        <p:spPr>
          <a:xfrm>
            <a:off x="609600" y="1447800"/>
            <a:ext cx="72390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Our starting point for </a:t>
            </a:r>
            <a:r>
              <a:rPr lang="en-US" sz="1800" dirty="0">
                <a:solidFill>
                  <a:schemeClr val="bg1"/>
                </a:solidFill>
                <a:effectLst/>
              </a:rPr>
              <a:t>generating (z, </a:t>
            </a:r>
            <a:r>
              <a:rPr lang="en-US" sz="1800" dirty="0">
                <a:solidFill>
                  <a:schemeClr val="bg1"/>
                </a:solidFill>
                <a:effectLst/>
                <a:latin typeface="Symbol" pitchFamily="18" charset="2"/>
              </a:rPr>
              <a:t>q</a:t>
            </a:r>
            <a:r>
              <a:rPr lang="en-US" sz="1800" dirty="0">
                <a:solidFill>
                  <a:schemeClr val="bg1"/>
                </a:solidFill>
                <a:effectLst/>
              </a:rPr>
              <a:t>) scaling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solutions:</a:t>
            </a:r>
            <a:endParaRPr lang="en-US" sz="1600" dirty="0">
              <a:solidFill>
                <a:schemeClr val="bg1"/>
              </a:solidFill>
              <a:effectLst/>
            </a:endParaRPr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676275" y="2362200"/>
            <a:ext cx="8020049" cy="381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also in a number of constructions with more involved scalar potentials </a:t>
            </a:r>
          </a:p>
        </p:txBody>
      </p:sp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0"/>
            <a:ext cx="3124200" cy="501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267" y="4724400"/>
            <a:ext cx="3810733" cy="142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Multiply 1"/>
          <p:cNvSpPr/>
          <p:nvPr/>
        </p:nvSpPr>
        <p:spPr>
          <a:xfrm>
            <a:off x="5638800" y="4724400"/>
            <a:ext cx="838200" cy="762000"/>
          </a:xfrm>
          <a:prstGeom prst="mathMultiply">
            <a:avLst/>
          </a:prstGeom>
          <a:solidFill>
            <a:srgbClr val="B1456E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Brace 3"/>
          <p:cNvSpPr/>
          <p:nvPr/>
        </p:nvSpPr>
        <p:spPr>
          <a:xfrm>
            <a:off x="3886200" y="4876800"/>
            <a:ext cx="381000" cy="1295400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609600" y="2895600"/>
            <a:ext cx="7696200" cy="685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For this particular system (potential left unchanged) AdS</a:t>
            </a:r>
            <a:r>
              <a:rPr lang="en-US" sz="1800" baseline="-25000" dirty="0" smtClean="0">
                <a:solidFill>
                  <a:schemeClr val="bg1"/>
                </a:solidFill>
                <a:effectLst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1800" dirty="0">
                <a:solidFill>
                  <a:schemeClr val="bg1"/>
                </a:solidFill>
                <a:effectLst/>
              </a:rPr>
              <a:t>x R</a:t>
            </a:r>
            <a:r>
              <a:rPr lang="en-US" sz="1800" baseline="30000" dirty="0">
                <a:solidFill>
                  <a:schemeClr val="bg1"/>
                </a:solidFill>
                <a:effectLst/>
              </a:rPr>
              <a:t>2</a:t>
            </a:r>
            <a:r>
              <a:rPr lang="en-US" sz="1800" dirty="0">
                <a:solidFill>
                  <a:schemeClr val="bg1"/>
                </a:solidFill>
                <a:effectLst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in deep IR only for special case </a:t>
            </a:r>
            <a:r>
              <a:rPr lang="en-US" sz="1800" dirty="0" smtClean="0">
                <a:solidFill>
                  <a:schemeClr val="bg1"/>
                </a:solidFill>
                <a:effectLst/>
                <a:latin typeface="Symbol" pitchFamily="18" charset="2"/>
              </a:rPr>
              <a:t>h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= -2</a:t>
            </a:r>
            <a:r>
              <a:rPr lang="en-US" sz="1800" dirty="0" smtClean="0">
                <a:solidFill>
                  <a:schemeClr val="bg1"/>
                </a:solidFill>
                <a:effectLst/>
                <a:latin typeface="Symbol" pitchFamily="18" charset="2"/>
              </a:rPr>
              <a:t>a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 (or</a:t>
            </a:r>
            <a:r>
              <a:rPr lang="en-US" sz="1800" dirty="0" smtClean="0">
                <a:solidFill>
                  <a:schemeClr val="bg1"/>
                </a:solidFill>
                <a:effectLst/>
                <a:latin typeface="Symbol" pitchFamily="18" charset="2"/>
              </a:rPr>
              <a:t> q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=2)</a:t>
            </a:r>
            <a:endParaRPr lang="en-US" sz="1800" dirty="0">
              <a:solidFill>
                <a:schemeClr val="bg1"/>
              </a:solidFill>
              <a:effectLst/>
              <a:sym typeface="Wingdings" pitchFamily="2" charset="2"/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228600" y="381000"/>
            <a:ext cx="5715000" cy="3810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2400" dirty="0" smtClean="0"/>
              <a:t>`IR completion’ of </a:t>
            </a:r>
            <a:r>
              <a:rPr lang="en-US" sz="2400" dirty="0" err="1"/>
              <a:t>h</a:t>
            </a:r>
            <a:r>
              <a:rPr lang="en-US" sz="2400" dirty="0" err="1" smtClean="0"/>
              <a:t>yperscaling</a:t>
            </a:r>
            <a:r>
              <a:rPr lang="en-US" sz="2400" dirty="0" smtClean="0"/>
              <a:t> violation</a:t>
            </a:r>
            <a:endParaRPr lang="en-US" sz="2000" b="1" dirty="0" smtClean="0">
              <a:solidFill>
                <a:srgbClr val="B1456E"/>
              </a:solidFill>
            </a:endParaRPr>
          </a:p>
        </p:txBody>
      </p:sp>
      <p:sp>
        <p:nvSpPr>
          <p:cNvPr id="27" name="Multiply 26"/>
          <p:cNvSpPr/>
          <p:nvPr/>
        </p:nvSpPr>
        <p:spPr>
          <a:xfrm>
            <a:off x="5486400" y="5410200"/>
            <a:ext cx="838200" cy="762000"/>
          </a:xfrm>
          <a:prstGeom prst="mathMultiply">
            <a:avLst/>
          </a:prstGeom>
          <a:solidFill>
            <a:srgbClr val="B1456E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609600" y="3810000"/>
            <a:ext cx="8162924" cy="685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Appropriate </a:t>
            </a:r>
            <a:r>
              <a:rPr lang="en-US" sz="1800" b="1" dirty="0" smtClean="0">
                <a:solidFill>
                  <a:schemeClr val="accent2"/>
                </a:solidFill>
                <a:effectLst/>
              </a:rPr>
              <a:t>IR modifications </a:t>
            </a:r>
            <a:r>
              <a:rPr lang="en-US" sz="1800" dirty="0">
                <a:solidFill>
                  <a:schemeClr val="bg1"/>
                </a:solidFill>
                <a:effectLst/>
              </a:rPr>
              <a:t>to </a:t>
            </a:r>
            <a:r>
              <a:rPr lang="en-US" sz="1800" i="1" dirty="0" smtClean="0">
                <a:solidFill>
                  <a:schemeClr val="bg1"/>
                </a:solidFill>
                <a:effectLst/>
              </a:rPr>
              <a:t>f </a:t>
            </a:r>
            <a:r>
              <a:rPr lang="en-US" sz="1800" dirty="0">
                <a:solidFill>
                  <a:schemeClr val="bg1"/>
                </a:solidFill>
                <a:effectLst/>
                <a:latin typeface="Symbol" pitchFamily="18" charset="2"/>
              </a:rPr>
              <a:t>(f)</a:t>
            </a:r>
            <a:r>
              <a:rPr lang="en-US" sz="1800" dirty="0">
                <a:solidFill>
                  <a:schemeClr val="bg1"/>
                </a:solidFill>
                <a:effectLst/>
              </a:rPr>
              <a:t> 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(and </a:t>
            </a:r>
            <a:r>
              <a:rPr lang="en-US" sz="1800" i="1" dirty="0" smtClean="0">
                <a:solidFill>
                  <a:schemeClr val="bg1"/>
                </a:solidFill>
                <a:effectLst/>
              </a:rPr>
              <a:t>V </a:t>
            </a:r>
            <a:r>
              <a:rPr lang="en-US" sz="1800" dirty="0">
                <a:solidFill>
                  <a:schemeClr val="bg1"/>
                </a:solidFill>
                <a:effectLst/>
                <a:latin typeface="Symbol" pitchFamily="18" charset="2"/>
              </a:rPr>
              <a:t>(f</a:t>
            </a:r>
            <a:r>
              <a:rPr lang="en-US" sz="1800" dirty="0" smtClean="0">
                <a:solidFill>
                  <a:schemeClr val="bg1"/>
                </a:solidFill>
                <a:effectLst/>
                <a:latin typeface="Symbol" pitchFamily="18" charset="2"/>
              </a:rPr>
              <a:t>)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 more broadly</a:t>
            </a:r>
            <a:r>
              <a:rPr lang="en-US" sz="1800" dirty="0" smtClean="0">
                <a:solidFill>
                  <a:schemeClr val="bg1"/>
                </a:solidFill>
                <a:effectLst/>
                <a:latin typeface="Symbol" pitchFamily="18" charset="2"/>
              </a:rPr>
              <a:t>)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1800" dirty="0">
                <a:solidFill>
                  <a:schemeClr val="bg1"/>
                </a:solidFill>
                <a:effectLst/>
              </a:rPr>
              <a:t>give AdS</a:t>
            </a:r>
            <a:r>
              <a:rPr lang="en-US" sz="1800" baseline="-25000" dirty="0">
                <a:solidFill>
                  <a:schemeClr val="bg1"/>
                </a:solidFill>
                <a:effectLst/>
              </a:rPr>
              <a:t>2</a:t>
            </a:r>
            <a:r>
              <a:rPr lang="en-US" sz="1800" dirty="0">
                <a:solidFill>
                  <a:schemeClr val="bg1"/>
                </a:solidFill>
                <a:effectLst/>
              </a:rPr>
              <a:t> x R</a:t>
            </a:r>
            <a:r>
              <a:rPr lang="en-US" sz="1800" baseline="30000" dirty="0">
                <a:solidFill>
                  <a:schemeClr val="bg1"/>
                </a:solidFill>
                <a:effectLst/>
              </a:rPr>
              <a:t>2</a:t>
            </a:r>
            <a:r>
              <a:rPr lang="en-US" sz="1800" dirty="0">
                <a:solidFill>
                  <a:schemeClr val="bg1"/>
                </a:solidFill>
                <a:effectLst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completion</a:t>
            </a:r>
            <a:r>
              <a:rPr lang="en-US" sz="1800" dirty="0" smtClean="0">
                <a:solidFill>
                  <a:schemeClr val="bg1"/>
                </a:solidFill>
                <a:effectLst/>
                <a:sym typeface="Wingdings" pitchFamily="2" charset="2"/>
              </a:rPr>
              <a:t>    toy model for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loop </a:t>
            </a:r>
            <a:r>
              <a:rPr lang="en-US" sz="1800" dirty="0">
                <a:solidFill>
                  <a:schemeClr val="bg1"/>
                </a:solidFill>
                <a:effectLst/>
              </a:rPr>
              <a:t>corrections as particular example  </a:t>
            </a:r>
            <a:endParaRPr lang="en-US" sz="160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52036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8" grpId="0"/>
      <p:bldP spid="27" grpId="0" animBg="1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686800" y="6400800"/>
            <a:ext cx="457200" cy="304800"/>
          </a:xfrm>
        </p:spPr>
        <p:txBody>
          <a:bodyPr/>
          <a:lstStyle/>
          <a:p>
            <a:fld id="{1789C0F2-17E0-497A-9BBE-0C73201AAFE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AutoShape 2" descr="http://t2.gstatic.com/images?q=tbn:ANd9GcTC7-Vlpeqmkoe8Ha3krRqosS3uo8tvi0ZGtF0j9GkVVSmbD44pB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http://t2.gstatic.com/images?q=tbn:ANd9GcTC7-Vlpeqmkoe8Ha3krRqosS3uo8tvi0ZGtF0j9GkVVSmbD44pB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81000" y="1143000"/>
            <a:ext cx="8458200" cy="5334000"/>
          </a:xfrm>
          <a:prstGeom prst="roundRect">
            <a:avLst/>
          </a:prstGeom>
          <a:solidFill>
            <a:schemeClr val="tx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76" y="1859220"/>
            <a:ext cx="4479924" cy="502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Subtitle 2"/>
          <p:cNvSpPr txBox="1">
            <a:spLocks/>
          </p:cNvSpPr>
          <p:nvPr/>
        </p:nvSpPr>
        <p:spPr>
          <a:xfrm>
            <a:off x="609600" y="1447800"/>
            <a:ext cx="6781800" cy="457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Our starting point for </a:t>
            </a:r>
            <a:r>
              <a:rPr lang="en-US" sz="1800" dirty="0">
                <a:solidFill>
                  <a:schemeClr val="bg1"/>
                </a:solidFill>
                <a:effectLst/>
              </a:rPr>
              <a:t>generating (z, </a:t>
            </a:r>
            <a:r>
              <a:rPr lang="en-US" sz="1800" dirty="0">
                <a:solidFill>
                  <a:schemeClr val="bg1"/>
                </a:solidFill>
                <a:effectLst/>
                <a:latin typeface="Symbol" pitchFamily="18" charset="2"/>
              </a:rPr>
              <a:t>q</a:t>
            </a:r>
            <a:r>
              <a:rPr lang="en-US" sz="1800" dirty="0">
                <a:solidFill>
                  <a:schemeClr val="bg1"/>
                </a:solidFill>
                <a:effectLst/>
              </a:rPr>
              <a:t>) scaling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solutions:</a:t>
            </a:r>
            <a:endParaRPr lang="en-US" sz="1600" dirty="0">
              <a:solidFill>
                <a:schemeClr val="bg1"/>
              </a:solidFill>
              <a:effectLst/>
            </a:endParaRPr>
          </a:p>
        </p:txBody>
      </p:sp>
      <p:sp>
        <p:nvSpPr>
          <p:cNvPr id="38" name="Subtitle 2"/>
          <p:cNvSpPr txBox="1">
            <a:spLocks/>
          </p:cNvSpPr>
          <p:nvPr/>
        </p:nvSpPr>
        <p:spPr>
          <a:xfrm>
            <a:off x="609600" y="3810000"/>
            <a:ext cx="8162924" cy="685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Appropriate </a:t>
            </a:r>
            <a:r>
              <a:rPr lang="en-US" sz="1800" b="1" dirty="0" smtClean="0">
                <a:solidFill>
                  <a:schemeClr val="accent2"/>
                </a:solidFill>
                <a:effectLst/>
              </a:rPr>
              <a:t>IR modifications </a:t>
            </a:r>
            <a:r>
              <a:rPr lang="en-US" sz="1800" dirty="0">
                <a:solidFill>
                  <a:schemeClr val="bg1"/>
                </a:solidFill>
                <a:effectLst/>
              </a:rPr>
              <a:t>to </a:t>
            </a:r>
            <a:r>
              <a:rPr lang="en-US" sz="1800" i="1" dirty="0" smtClean="0">
                <a:solidFill>
                  <a:schemeClr val="bg1"/>
                </a:solidFill>
                <a:effectLst/>
              </a:rPr>
              <a:t>f </a:t>
            </a:r>
            <a:r>
              <a:rPr lang="en-US" sz="1800" dirty="0">
                <a:solidFill>
                  <a:schemeClr val="bg1"/>
                </a:solidFill>
                <a:effectLst/>
                <a:latin typeface="Symbol" pitchFamily="18" charset="2"/>
              </a:rPr>
              <a:t>(f)</a:t>
            </a:r>
            <a:r>
              <a:rPr lang="en-US" sz="1800" dirty="0">
                <a:solidFill>
                  <a:schemeClr val="bg1"/>
                </a:solidFill>
                <a:effectLst/>
              </a:rPr>
              <a:t> 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(and </a:t>
            </a:r>
            <a:r>
              <a:rPr lang="en-US" sz="1800" i="1" dirty="0" smtClean="0">
                <a:solidFill>
                  <a:schemeClr val="bg1"/>
                </a:solidFill>
                <a:effectLst/>
              </a:rPr>
              <a:t>V </a:t>
            </a:r>
            <a:r>
              <a:rPr lang="en-US" sz="1800" dirty="0">
                <a:solidFill>
                  <a:schemeClr val="bg1"/>
                </a:solidFill>
                <a:effectLst/>
                <a:latin typeface="Symbol" pitchFamily="18" charset="2"/>
              </a:rPr>
              <a:t>(f</a:t>
            </a:r>
            <a:r>
              <a:rPr lang="en-US" sz="1800" dirty="0" smtClean="0">
                <a:solidFill>
                  <a:schemeClr val="bg1"/>
                </a:solidFill>
                <a:effectLst/>
                <a:latin typeface="Symbol" pitchFamily="18" charset="2"/>
              </a:rPr>
              <a:t>)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 more broadly</a:t>
            </a:r>
            <a:r>
              <a:rPr lang="en-US" sz="1800" dirty="0" smtClean="0">
                <a:solidFill>
                  <a:schemeClr val="bg1"/>
                </a:solidFill>
                <a:effectLst/>
                <a:latin typeface="Symbol" pitchFamily="18" charset="2"/>
              </a:rPr>
              <a:t>)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1800" dirty="0">
                <a:solidFill>
                  <a:schemeClr val="bg1"/>
                </a:solidFill>
                <a:effectLst/>
              </a:rPr>
              <a:t>give AdS</a:t>
            </a:r>
            <a:r>
              <a:rPr lang="en-US" sz="1800" baseline="-25000" dirty="0">
                <a:solidFill>
                  <a:schemeClr val="bg1"/>
                </a:solidFill>
                <a:effectLst/>
              </a:rPr>
              <a:t>2</a:t>
            </a:r>
            <a:r>
              <a:rPr lang="en-US" sz="1800" dirty="0">
                <a:solidFill>
                  <a:schemeClr val="bg1"/>
                </a:solidFill>
                <a:effectLst/>
              </a:rPr>
              <a:t> x R</a:t>
            </a:r>
            <a:r>
              <a:rPr lang="en-US" sz="1800" baseline="30000" dirty="0">
                <a:solidFill>
                  <a:schemeClr val="bg1"/>
                </a:solidFill>
                <a:effectLst/>
              </a:rPr>
              <a:t>2</a:t>
            </a:r>
            <a:r>
              <a:rPr lang="en-US" sz="1800" dirty="0">
                <a:solidFill>
                  <a:schemeClr val="bg1"/>
                </a:solidFill>
                <a:effectLst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completion</a:t>
            </a:r>
            <a:r>
              <a:rPr lang="en-US" sz="1800" dirty="0" smtClean="0">
                <a:solidFill>
                  <a:schemeClr val="bg1"/>
                </a:solidFill>
                <a:effectLst/>
                <a:sym typeface="Wingdings" pitchFamily="2" charset="2"/>
              </a:rPr>
              <a:t>    toy model for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loop </a:t>
            </a:r>
            <a:r>
              <a:rPr lang="en-US" sz="1800" dirty="0">
                <a:solidFill>
                  <a:schemeClr val="bg1"/>
                </a:solidFill>
                <a:effectLst/>
              </a:rPr>
              <a:t>corrections as particular example  </a:t>
            </a:r>
            <a:endParaRPr lang="en-US" sz="1600" dirty="0">
              <a:solidFill>
                <a:schemeClr val="bg1"/>
              </a:solidFill>
              <a:effectLst/>
            </a:endParaRPr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676275" y="2362200"/>
            <a:ext cx="8020049" cy="381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also in a number of constructions with more involved scalar potentials 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609600" y="2895600"/>
            <a:ext cx="7696200" cy="685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1800" dirty="0" smtClean="0">
                <a:solidFill>
                  <a:schemeClr val="bg1"/>
                </a:solidFill>
                <a:effectLst/>
              </a:rPr>
              <a:t>For this particular system (potential left unchanged) AdS</a:t>
            </a:r>
            <a:r>
              <a:rPr lang="en-US" sz="1800" baseline="-25000" dirty="0" smtClean="0">
                <a:solidFill>
                  <a:schemeClr val="bg1"/>
                </a:solidFill>
                <a:effectLst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1800" dirty="0">
                <a:solidFill>
                  <a:schemeClr val="bg1"/>
                </a:solidFill>
                <a:effectLst/>
              </a:rPr>
              <a:t>x R</a:t>
            </a:r>
            <a:r>
              <a:rPr lang="en-US" sz="1800" baseline="30000" dirty="0">
                <a:solidFill>
                  <a:schemeClr val="bg1"/>
                </a:solidFill>
                <a:effectLst/>
              </a:rPr>
              <a:t>2</a:t>
            </a:r>
            <a:r>
              <a:rPr lang="en-US" sz="1800" dirty="0">
                <a:solidFill>
                  <a:schemeClr val="bg1"/>
                </a:solidFill>
                <a:effectLst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in deep IR only for special case </a:t>
            </a:r>
            <a:r>
              <a:rPr lang="en-US" sz="1800" dirty="0" smtClean="0">
                <a:solidFill>
                  <a:schemeClr val="bg1"/>
                </a:solidFill>
                <a:effectLst/>
                <a:latin typeface="Symbol" pitchFamily="18" charset="2"/>
              </a:rPr>
              <a:t>h 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= -2</a:t>
            </a:r>
            <a:r>
              <a:rPr lang="en-US" sz="1800" dirty="0" smtClean="0">
                <a:solidFill>
                  <a:schemeClr val="bg1"/>
                </a:solidFill>
                <a:effectLst/>
                <a:latin typeface="Symbol" pitchFamily="18" charset="2"/>
              </a:rPr>
              <a:t>a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 (or</a:t>
            </a:r>
            <a:r>
              <a:rPr lang="en-US" sz="1800" dirty="0" smtClean="0">
                <a:solidFill>
                  <a:schemeClr val="bg1"/>
                </a:solidFill>
                <a:effectLst/>
                <a:latin typeface="Symbol" pitchFamily="18" charset="2"/>
              </a:rPr>
              <a:t> q</a:t>
            </a:r>
            <a:r>
              <a:rPr lang="en-US" sz="1800" dirty="0" smtClean="0">
                <a:solidFill>
                  <a:schemeClr val="bg1"/>
                </a:solidFill>
                <a:effectLst/>
              </a:rPr>
              <a:t>=2)</a:t>
            </a:r>
            <a:endParaRPr lang="en-US" sz="1800" dirty="0">
              <a:solidFill>
                <a:schemeClr val="bg1"/>
              </a:solidFill>
              <a:effectLst/>
              <a:sym typeface="Wingdings" pitchFamily="2" charset="2"/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228600" y="381000"/>
            <a:ext cx="5715000" cy="3810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2400" dirty="0" smtClean="0"/>
              <a:t>`IR completion’ of </a:t>
            </a:r>
            <a:r>
              <a:rPr lang="en-US" sz="2400" dirty="0" err="1"/>
              <a:t>h</a:t>
            </a:r>
            <a:r>
              <a:rPr lang="en-US" sz="2400" dirty="0" err="1" smtClean="0"/>
              <a:t>yperscaling</a:t>
            </a:r>
            <a:r>
              <a:rPr lang="en-US" sz="2400" dirty="0" smtClean="0"/>
              <a:t> violation</a:t>
            </a:r>
            <a:endParaRPr lang="en-US" sz="2000" b="1" dirty="0" smtClean="0">
              <a:solidFill>
                <a:srgbClr val="B1456E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590800" y="5467350"/>
            <a:ext cx="0" cy="32385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Arrow 18"/>
          <p:cNvSpPr/>
          <p:nvPr/>
        </p:nvSpPr>
        <p:spPr>
          <a:xfrm>
            <a:off x="914400" y="5143500"/>
            <a:ext cx="7391400" cy="381000"/>
          </a:xfrm>
          <a:prstGeom prst="rightArrow">
            <a:avLst/>
          </a:prstGeom>
          <a:gradFill flip="none" rotWithShape="1">
            <a:gsLst>
              <a:gs pos="0">
                <a:srgbClr val="000082"/>
              </a:gs>
              <a:gs pos="26000">
                <a:srgbClr val="66008F"/>
              </a:gs>
              <a:gs pos="78000">
                <a:srgbClr val="BA0066"/>
              </a:gs>
              <a:gs pos="97000">
                <a:srgbClr val="FF0000"/>
              </a:gs>
              <a:gs pos="100000">
                <a:srgbClr val="FF00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914400" y="4800600"/>
            <a:ext cx="1447800" cy="457200"/>
          </a:xfrm>
          <a:prstGeom prst="rect">
            <a:avLst/>
          </a:prstGeom>
          <a:ln>
            <a:noFill/>
          </a:ln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r>
              <a:rPr lang="en-US" sz="2000" dirty="0">
                <a:solidFill>
                  <a:schemeClr val="bg1"/>
                </a:solidFill>
                <a:effectLst/>
              </a:rPr>
              <a:t>AdS</a:t>
            </a:r>
            <a:r>
              <a:rPr lang="en-US" sz="2000" baseline="-25000" dirty="0">
                <a:solidFill>
                  <a:schemeClr val="bg1"/>
                </a:solidFill>
                <a:effectLst/>
              </a:rPr>
              <a:t>2</a:t>
            </a:r>
            <a:r>
              <a:rPr lang="en-US" sz="2000" dirty="0">
                <a:solidFill>
                  <a:schemeClr val="bg1"/>
                </a:solidFill>
                <a:effectLst/>
              </a:rPr>
              <a:t> x R</a:t>
            </a:r>
            <a:r>
              <a:rPr lang="en-US" sz="2000" baseline="30000" dirty="0">
                <a:solidFill>
                  <a:schemeClr val="bg1"/>
                </a:solidFill>
                <a:effectLst/>
              </a:rPr>
              <a:t>2</a:t>
            </a:r>
            <a:endParaRPr lang="en-US" sz="2000" b="1" dirty="0">
              <a:solidFill>
                <a:schemeClr val="bg1"/>
              </a:solidFill>
              <a:effectLst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838200" y="5486400"/>
            <a:ext cx="1371600" cy="3429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r>
              <a:rPr lang="en-US" sz="1600" dirty="0">
                <a:solidFill>
                  <a:schemeClr val="bg1"/>
                </a:solidFill>
                <a:effectLst/>
              </a:rPr>
              <a:t>d</a:t>
            </a:r>
            <a:r>
              <a:rPr lang="en-US" sz="1600" dirty="0" smtClean="0">
                <a:solidFill>
                  <a:schemeClr val="bg1"/>
                </a:solidFill>
                <a:effectLst/>
              </a:rPr>
              <a:t>eep IR</a:t>
            </a:r>
            <a:endParaRPr lang="en-US" sz="1600" b="1" dirty="0">
              <a:solidFill>
                <a:srgbClr val="B1456E"/>
              </a:solidFill>
              <a:effectLst/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7010400" y="4800600"/>
            <a:ext cx="1371600" cy="3429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r>
              <a:rPr lang="en-US" sz="2000" dirty="0" smtClean="0">
                <a:solidFill>
                  <a:schemeClr val="bg1"/>
                </a:solidFill>
                <a:effectLst/>
              </a:rPr>
              <a:t>AdS</a:t>
            </a:r>
            <a:r>
              <a:rPr lang="en-US" sz="2000" baseline="-25000" dirty="0">
                <a:solidFill>
                  <a:schemeClr val="bg1"/>
                </a:solidFill>
                <a:effectLst/>
              </a:rPr>
              <a:t>4</a:t>
            </a:r>
            <a:endParaRPr lang="en-US" sz="2000" b="1" dirty="0">
              <a:solidFill>
                <a:srgbClr val="B1456E"/>
              </a:solidFill>
              <a:effectLst/>
            </a:endParaRP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7162800" y="5486400"/>
            <a:ext cx="990600" cy="3429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r>
              <a:rPr lang="en-US" sz="1600" dirty="0" smtClean="0">
                <a:solidFill>
                  <a:schemeClr val="bg1"/>
                </a:solidFill>
                <a:effectLst/>
              </a:rPr>
              <a:t>UV</a:t>
            </a:r>
            <a:endParaRPr lang="en-US" sz="1600" b="1" dirty="0">
              <a:solidFill>
                <a:srgbClr val="B1456E"/>
              </a:solidFill>
              <a:effectLst/>
            </a:endParaRPr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3124200" y="4800600"/>
            <a:ext cx="2743200" cy="685800"/>
          </a:xfrm>
          <a:prstGeom prst="rect">
            <a:avLst/>
          </a:prstGeom>
        </p:spPr>
        <p:txBody>
          <a:bodyPr/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r>
              <a:rPr lang="en-US" sz="2000" dirty="0" smtClean="0">
                <a:solidFill>
                  <a:schemeClr val="bg1"/>
                </a:solidFill>
                <a:effectLst/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  <a:effectLst/>
              </a:rPr>
              <a:t>z</a:t>
            </a:r>
            <a:r>
              <a:rPr lang="en-US" sz="2000" dirty="0" err="1" smtClean="0">
                <a:solidFill>
                  <a:schemeClr val="bg1"/>
                </a:solidFill>
                <a:effectLst/>
                <a:latin typeface="Symbol" pitchFamily="18" charset="2"/>
              </a:rPr>
              <a:t>,q</a:t>
            </a:r>
            <a:r>
              <a:rPr lang="en-US" sz="2000" dirty="0" smtClean="0">
                <a:solidFill>
                  <a:schemeClr val="bg1"/>
                </a:solidFill>
                <a:effectLst/>
                <a:latin typeface="Symbol" pitchFamily="18" charset="2"/>
              </a:rPr>
              <a:t>)</a:t>
            </a:r>
            <a:r>
              <a:rPr lang="en-US" sz="2000" dirty="0" smtClean="0">
                <a:solidFill>
                  <a:schemeClr val="bg1"/>
                </a:solidFill>
                <a:effectLst/>
              </a:rPr>
              <a:t> regime</a:t>
            </a:r>
            <a:endParaRPr lang="en-US" sz="2000" b="1" dirty="0">
              <a:solidFill>
                <a:srgbClr val="B1456E"/>
              </a:solidFill>
              <a:effectLst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7010400" y="5486400"/>
            <a:ext cx="0" cy="32385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804087"/>
            <a:ext cx="1828800" cy="39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5823290"/>
            <a:ext cx="2809875" cy="425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366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13904</TotalTime>
  <Words>1476</Words>
  <Application>Microsoft Office PowerPoint</Application>
  <PresentationFormat>On-screen Show (4:3)</PresentationFormat>
  <Paragraphs>187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Elemental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</dc:title>
  <dc:creator>Sera</dc:creator>
  <cp:lastModifiedBy>Sera</cp:lastModifiedBy>
  <cp:revision>228</cp:revision>
  <dcterms:created xsi:type="dcterms:W3CDTF">2013-02-01T17:21:27Z</dcterms:created>
  <dcterms:modified xsi:type="dcterms:W3CDTF">2013-02-12T05:00:22Z</dcterms:modified>
</cp:coreProperties>
</file>